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theme/themeOverride9.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7.xml" ContentType="application/vnd.ms-office.chartcolorstyle+xml"/>
  <Override PartName="/ppt/charts/style7.xml" ContentType="application/vnd.ms-office.chartstyle+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89" r:id="rId2"/>
    <p:sldId id="257" r:id="rId3"/>
    <p:sldId id="288" r:id="rId4"/>
    <p:sldId id="290" r:id="rId5"/>
    <p:sldId id="291" r:id="rId6"/>
    <p:sldId id="262" r:id="rId7"/>
    <p:sldId id="263" r:id="rId8"/>
    <p:sldId id="305" r:id="rId9"/>
    <p:sldId id="275" r:id="rId10"/>
    <p:sldId id="265" r:id="rId11"/>
    <p:sldId id="298" r:id="rId12"/>
    <p:sldId id="267" r:id="rId13"/>
    <p:sldId id="307" r:id="rId14"/>
    <p:sldId id="269" r:id="rId15"/>
    <p:sldId id="270" r:id="rId16"/>
    <p:sldId id="299" r:id="rId17"/>
    <p:sldId id="296" r:id="rId18"/>
    <p:sldId id="297" r:id="rId19"/>
    <p:sldId id="272" r:id="rId20"/>
    <p:sldId id="306" r:id="rId21"/>
    <p:sldId id="283" r:id="rId22"/>
    <p:sldId id="284" r:id="rId23"/>
    <p:sldId id="294" r:id="rId24"/>
    <p:sldId id="301" r:id="rId25"/>
    <p:sldId id="300" r:id="rId26"/>
    <p:sldId id="281" r:id="rId27"/>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892"/>
    <a:srgbClr val="D4CFB4"/>
    <a:srgbClr val="D0CBAC"/>
    <a:srgbClr val="DDD9C3"/>
    <a:srgbClr val="EF8B47"/>
    <a:srgbClr val="ECCECD"/>
    <a:srgbClr val="878787"/>
    <a:srgbClr val="000000"/>
    <a:srgbClr val="C6A768"/>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3743" autoAdjust="0"/>
  </p:normalViewPr>
  <p:slideViewPr>
    <p:cSldViewPr snapToGrid="0">
      <p:cViewPr varScale="1">
        <p:scale>
          <a:sx n="64" d="100"/>
          <a:sy n="64" d="100"/>
        </p:scale>
        <p:origin x="-784" y="-64"/>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316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9.xml"/><Relationship Id="rId1" Type="http://schemas.openxmlformats.org/officeDocument/2006/relationships/package" Target="../embeddings/Microsoft_Excel_Worksheet18.xlsx"/><Relationship Id="rId4"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4.xml"/><Relationship Id="rId1" Type="http://schemas.openxmlformats.org/officeDocument/2006/relationships/package" Target="../embeddings/Microsoft_Excel_Worksheet4.xlsx"/><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5.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7.xlsx"/><Relationship Id="rId1" Type="http://schemas.openxmlformats.org/officeDocument/2006/relationships/themeOverride" Target="../theme/themeOverride2.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3.xml"/><Relationship Id="rId5" Type="http://schemas.microsoft.com/office/2011/relationships/chartStyle" Target="style8.xml"/><Relationship Id="rId4" Type="http://schemas.microsoft.com/office/2011/relationships/chartColorStyle" Target="colors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9.xlsx"/><Relationship Id="rId1" Type="http://schemas.openxmlformats.org/officeDocument/2006/relationships/themeOverride" Target="../theme/themeOverride4.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accent1">
                    <a:lumMod val="75000"/>
                  </a:schemeClr>
                </a:solidFill>
                <a:latin typeface="Times New Roman" panose="02020603050405020304" pitchFamily="18" charset="0"/>
                <a:ea typeface="+mn-ea"/>
                <a:cs typeface="Times New Roman" panose="02020603050405020304" pitchFamily="18" charset="0"/>
              </a:defRPr>
            </a:pPr>
            <a:r>
              <a:rPr lang="en-US" altLang="zh-TW" sz="2400" dirty="0">
                <a:solidFill>
                  <a:schemeClr val="accent1">
                    <a:lumMod val="75000"/>
                  </a:schemeClr>
                </a:solidFill>
                <a:latin typeface="Times New Roman" panose="02020603050405020304" pitchFamily="18" charset="0"/>
                <a:cs typeface="Times New Roman" panose="02020603050405020304" pitchFamily="18" charset="0"/>
              </a:rPr>
              <a:t>2022</a:t>
            </a:r>
          </a:p>
        </c:rich>
      </c:tx>
      <c:layout>
        <c:manualLayout>
          <c:xMode val="edge"/>
          <c:yMode val="edge"/>
          <c:x val="0.41415905151476895"/>
          <c:y val="0.46344924613947286"/>
        </c:manualLayout>
      </c:layout>
      <c:overlay val="0"/>
      <c:spPr>
        <a:noFill/>
        <a:ln>
          <a:noFill/>
        </a:ln>
        <a:effectLst/>
      </c:spPr>
    </c:title>
    <c:autoTitleDeleted val="0"/>
    <c:plotArea>
      <c:layout>
        <c:manualLayout>
          <c:layoutTarget val="inner"/>
          <c:xMode val="edge"/>
          <c:yMode val="edge"/>
          <c:x val="0.25384677953755086"/>
          <c:y val="0.1421652243964554"/>
          <c:w val="0.536540690996678"/>
          <c:h val="0.83033704945297693"/>
        </c:manualLayout>
      </c:layout>
      <c:doughnutChart>
        <c:varyColors val="1"/>
        <c:dLbls>
          <c:showLegendKey val="0"/>
          <c:showVal val="0"/>
          <c:showCatName val="0"/>
          <c:showSerName val="0"/>
          <c:showPercent val="0"/>
          <c:showBubbleSize val="0"/>
          <c:showLeaderLines val="0"/>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TW" sz="1600" b="1" i="0" u="none" strike="noStrike" kern="1200" baseline="0" dirty="0">
                <a:solidFill>
                  <a:srgbClr val="4D1F1C"/>
                </a:solidFill>
                <a:latin typeface="標楷體" panose="03000509000000000000" pitchFamily="65" charset="-120"/>
                <a:ea typeface="標楷體" panose="03000509000000000000" pitchFamily="65" charset="-120"/>
                <a:cs typeface="+mn-cs"/>
              </a:defRPr>
            </a:pPr>
            <a:r>
              <a:rPr lang="zh-TW" sz="1600" b="1" i="0" u="none" strike="noStrike" kern="1200" baseline="0" dirty="0">
                <a:solidFill>
                  <a:srgbClr val="4D1F1C"/>
                </a:solidFill>
                <a:latin typeface="標楷體" panose="03000509000000000000" pitchFamily="65" charset="-120"/>
                <a:ea typeface="標楷體" panose="03000509000000000000" pitchFamily="65" charset="-120"/>
                <a:cs typeface="+mn-cs"/>
              </a:rPr>
              <a:t>毛利率</a:t>
            </a:r>
          </a:p>
        </c:rich>
      </c:tx>
      <c:layout>
        <c:manualLayout>
          <c:xMode val="edge"/>
          <c:yMode val="edge"/>
          <c:x val="0.44062005235918789"/>
          <c:y val="2.2541580105149311E-2"/>
        </c:manualLayout>
      </c:layout>
      <c:overlay val="0"/>
      <c:spPr>
        <a:noFill/>
        <a:ln>
          <a:noFill/>
        </a:ln>
        <a:effectLst/>
      </c:spPr>
    </c:title>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31993235131812"/>
          <c:y val="0.16860721717753249"/>
          <c:w val="0.88986045371248346"/>
          <c:h val="0.63411149880575679"/>
        </c:manualLayout>
      </c:layout>
      <c:bar3DChart>
        <c:barDir val="col"/>
        <c:grouping val="clustered"/>
        <c:varyColors val="0"/>
        <c:ser>
          <c:idx val="0"/>
          <c:order val="0"/>
          <c:tx>
            <c:strRef>
              <c:f>Sheet1!$B$1</c:f>
              <c:strCache>
                <c:ptCount val="1"/>
                <c:pt idx="0">
                  <c:v>毛利率</c:v>
                </c:pt>
              </c:strCache>
            </c:strRef>
          </c:tx>
          <c:spPr>
            <a:solidFill>
              <a:schemeClr val="accent1"/>
            </a:solidFill>
            <a:ln>
              <a:noFill/>
            </a:ln>
            <a:effectLst/>
            <a:sp3d/>
          </c:spPr>
          <c:invertIfNegative val="0"/>
          <c:dLbls>
            <c:dLbl>
              <c:idx val="0"/>
              <c:layout>
                <c:manualLayout>
                  <c:x val="9.4849962706561059E-3"/>
                  <c:y val="7.50454373790303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0E-4DC6-A062-1596FCC97651}"/>
                </c:ext>
              </c:extLst>
            </c:dLbl>
            <c:dLbl>
              <c:idx val="1"/>
              <c:layout>
                <c:manualLayout>
                  <c:x val="2.6781265176489591E-3"/>
                  <c:y val="-4.01707737336543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5B-40EB-ADA7-01823A05BA67}"/>
                </c:ext>
              </c:extLst>
            </c:dLbl>
            <c:dLbl>
              <c:idx val="2"/>
              <c:layout>
                <c:manualLayout>
                  <c:x val="5.3562530352979183E-3"/>
                  <c:y val="4.882305386394750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5B-40EB-ADA7-01823A05BA67}"/>
                </c:ext>
              </c:extLst>
            </c:dLbl>
            <c:dLbl>
              <c:idx val="3"/>
              <c:layout>
                <c:manualLayout>
                  <c:x val="2.6781265176489591E-3"/>
                  <c:y val="7.290633998961431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5B-40EB-ADA7-01823A05BA67}"/>
                </c:ext>
              </c:extLst>
            </c:dLbl>
            <c:dLbl>
              <c:idx val="4"/>
              <c:layout>
                <c:manualLayout>
                  <c:x val="1.0868132635164729E-2"/>
                  <c:y val="8.001699475994900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5B-40EB-ADA7-01823A05BA67}"/>
                </c:ext>
              </c:extLst>
            </c:dLbl>
            <c:dLbl>
              <c:idx val="5"/>
              <c:layout>
                <c:manualLayout>
                  <c:x val="8.0906733467537902E-3"/>
                  <c:y val="-3.38249503345103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F5B-40EB-ADA7-01823A05BA67}"/>
                </c:ext>
              </c:extLst>
            </c:dLbl>
            <c:dLbl>
              <c:idx val="6"/>
              <c:layout>
                <c:manualLayout>
                  <c:x val="4.9019617303461731E-3"/>
                  <c:y val="-4.6307910412060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DD5-45FB-8932-AC01E71E9EA6}"/>
                </c:ext>
              </c:extLst>
            </c:dLbl>
            <c:numFmt formatCode="#,##0.0_);\(#,##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General</c:formatCode>
                <c:ptCount val="7"/>
                <c:pt idx="0">
                  <c:v>18</c:v>
                </c:pt>
                <c:pt idx="1">
                  <c:v>19.7</c:v>
                </c:pt>
                <c:pt idx="2">
                  <c:v>21</c:v>
                </c:pt>
                <c:pt idx="3">
                  <c:v>18</c:v>
                </c:pt>
                <c:pt idx="4">
                  <c:v>23.1</c:v>
                </c:pt>
                <c:pt idx="5">
                  <c:v>18.899999999999999</c:v>
                </c:pt>
                <c:pt idx="6">
                  <c:v>18.5</c:v>
                </c:pt>
              </c:numCache>
            </c:numRef>
          </c:val>
          <c:extLst xmlns:c16r2="http://schemas.microsoft.com/office/drawing/2015/06/chart">
            <c:ext xmlns:c16="http://schemas.microsoft.com/office/drawing/2014/chart" uri="{C3380CC4-5D6E-409C-BE32-E72D297353CC}">
              <c16:uniqueId val="{00000003-4E0E-4DC6-A062-1596FCC97651}"/>
            </c:ext>
          </c:extLst>
        </c:ser>
        <c:dLbls>
          <c:showLegendKey val="0"/>
          <c:showVal val="0"/>
          <c:showCatName val="0"/>
          <c:showSerName val="0"/>
          <c:showPercent val="0"/>
          <c:showBubbleSize val="0"/>
        </c:dLbls>
        <c:gapWidth val="150"/>
        <c:shape val="cylinder"/>
        <c:axId val="344340736"/>
        <c:axId val="344342528"/>
        <c:axId val="0"/>
      </c:bar3DChart>
      <c:catAx>
        <c:axId val="3443407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4342528"/>
        <c:crosses val="autoZero"/>
        <c:auto val="1"/>
        <c:lblAlgn val="ctr"/>
        <c:lblOffset val="100"/>
        <c:noMultiLvlLbl val="0"/>
      </c:catAx>
      <c:valAx>
        <c:axId val="344342528"/>
        <c:scaling>
          <c:orientation val="minMax"/>
          <c:max val="25"/>
          <c:min val="0"/>
        </c:scaling>
        <c:delete val="0"/>
        <c:axPos val="l"/>
        <c:majorGridlines>
          <c:spPr>
            <a:ln w="6350" cap="flat" cmpd="sng" algn="ctr">
              <a:solidFill>
                <a:schemeClr val="tx1">
                  <a:tint val="75000"/>
                </a:schemeClr>
              </a:solidFill>
              <a:prstDash val="solid"/>
              <a:round/>
            </a:ln>
            <a:effectLst/>
          </c:spPr>
        </c:majorGridlines>
        <c:numFmt formatCode="#,##0_);\(#,##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TW"/>
          </a:p>
        </c:txPr>
        <c:crossAx val="344340736"/>
        <c:crosses val="autoZero"/>
        <c:crossBetween val="between"/>
        <c:majorUnit val="5"/>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zh-TW"/>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TW" altLang="en-US" sz="1600" b="1" i="0" u="none" strike="noStrike" kern="1200" baseline="0" dirty="0">
                <a:solidFill>
                  <a:srgbClr val="4D1F1C"/>
                </a:solidFill>
                <a:latin typeface="標楷體" panose="03000509000000000000" pitchFamily="65" charset="-120"/>
                <a:ea typeface="標楷體" panose="03000509000000000000" pitchFamily="65" charset="-120"/>
                <a:cs typeface="+mn-cs"/>
              </a:defRPr>
            </a:pPr>
            <a:r>
              <a:rPr lang="zh-TW" altLang="en-US" sz="1600" b="1" i="0" u="none" strike="noStrike" kern="1200" baseline="0" dirty="0">
                <a:solidFill>
                  <a:srgbClr val="4D1F1C"/>
                </a:solidFill>
                <a:latin typeface="標楷體" panose="03000509000000000000" pitchFamily="65" charset="-120"/>
                <a:ea typeface="標楷體" panose="03000509000000000000" pitchFamily="65" charset="-120"/>
                <a:cs typeface="+mn-cs"/>
              </a:rPr>
              <a:t>營業費用率</a:t>
            </a:r>
          </a:p>
        </c:rich>
      </c:tx>
      <c:layout>
        <c:manualLayout>
          <c:xMode val="edge"/>
          <c:yMode val="edge"/>
          <c:x val="0.42246532214149068"/>
          <c:y val="1.371216105495582E-2"/>
        </c:manualLayout>
      </c:layout>
      <c:overlay val="0"/>
      <c:spPr>
        <a:noFill/>
        <a:ln>
          <a:noFill/>
        </a:ln>
        <a:effectLst/>
      </c:spPr>
    </c:title>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065376236854726E-2"/>
          <c:y val="0.17734297636753962"/>
          <c:w val="0.91462202345867893"/>
          <c:h val="0.63191901338879974"/>
        </c:manualLayout>
      </c:layout>
      <c:bar3DChart>
        <c:barDir val="col"/>
        <c:grouping val="clustered"/>
        <c:varyColors val="0"/>
        <c:ser>
          <c:idx val="0"/>
          <c:order val="0"/>
          <c:tx>
            <c:strRef>
              <c:f>Sheet1!$B$1</c:f>
              <c:strCache>
                <c:ptCount val="1"/>
                <c:pt idx="0">
                  <c:v>營業費用率</c:v>
                </c:pt>
              </c:strCache>
            </c:strRef>
          </c:tx>
          <c:spPr>
            <a:solidFill>
              <a:schemeClr val="accent6"/>
            </a:solidFill>
            <a:ln>
              <a:noFill/>
            </a:ln>
            <a:effectLst/>
            <a:sp3d/>
          </c:spPr>
          <c:invertIfNegative val="0"/>
          <c:dLbls>
            <c:dLbl>
              <c:idx val="0"/>
              <c:layout>
                <c:manualLayout>
                  <c:x val="6.6132687512508994E-3"/>
                  <c:y val="-8.347087077408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E39-4FC7-83FB-BB40A39F054D}"/>
                </c:ext>
              </c:extLst>
            </c:dLbl>
            <c:dLbl>
              <c:idx val="1"/>
              <c:layout>
                <c:manualLayout>
                  <c:x val="8.3835368129231754E-3"/>
                  <c:y val="-2.71051564036876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48-498C-89F9-805192E7124F}"/>
                </c:ext>
              </c:extLst>
            </c:dLbl>
            <c:dLbl>
              <c:idx val="2"/>
              <c:layout>
                <c:manualLayout>
                  <c:x val="5.6673923702364234E-3"/>
                  <c:y val="-3.95515075400155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48-498C-89F9-805192E7124F}"/>
                </c:ext>
              </c:extLst>
            </c:dLbl>
            <c:dLbl>
              <c:idx val="3"/>
              <c:layout>
                <c:manualLayout>
                  <c:x val="5.5496221301424521E-3"/>
                  <c:y val="-1.41153239863443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48-498C-89F9-805192E7124F}"/>
                </c:ext>
              </c:extLst>
            </c:dLbl>
            <c:dLbl>
              <c:idx val="4"/>
              <c:layout>
                <c:manualLayout>
                  <c:x val="1.1099638667701637E-2"/>
                  <c:y val="-2.37212115253702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48-498C-89F9-805192E7124F}"/>
                </c:ext>
              </c:extLst>
            </c:dLbl>
            <c:dLbl>
              <c:idx val="5"/>
              <c:layout>
                <c:manualLayout>
                  <c:x val="1.1190632340462562E-2"/>
                  <c:y val="1.9096733445649102E-3"/>
                </c:manualLayout>
              </c:layout>
              <c:tx>
                <c:rich>
                  <a:bodyPr/>
                  <a:lstStyle/>
                  <a:p>
                    <a:r>
                      <a:rPr lang="en-US" altLang="zh-TW" dirty="0"/>
                      <a:t>8.2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7948-498C-89F9-805192E7124F}"/>
                </c:ext>
              </c:extLst>
            </c:dLbl>
            <c:dLbl>
              <c:idx val="8"/>
              <c:layout>
                <c:manualLayout>
                  <c:x val="0"/>
                  <c:y val="-2.82299070302471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48-498C-89F9-805192E7124F}"/>
                </c:ext>
              </c:extLst>
            </c:dLbl>
            <c:numFmt formatCode="#,##0.0_);\(#,##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General</c:formatCode>
                <c:ptCount val="7"/>
                <c:pt idx="0">
                  <c:v>9.6999999999999993</c:v>
                </c:pt>
                <c:pt idx="1">
                  <c:v>8.3000000000000007</c:v>
                </c:pt>
                <c:pt idx="2">
                  <c:v>9.8000000000000007</c:v>
                </c:pt>
                <c:pt idx="3">
                  <c:v>8.6</c:v>
                </c:pt>
                <c:pt idx="4">
                  <c:v>7.2</c:v>
                </c:pt>
                <c:pt idx="5" formatCode="0.0">
                  <c:v>8.1999999999999993</c:v>
                </c:pt>
                <c:pt idx="6">
                  <c:v>10.42</c:v>
                </c:pt>
              </c:numCache>
            </c:numRef>
          </c:val>
          <c:extLst xmlns:c16r2="http://schemas.microsoft.com/office/drawing/2015/06/chart">
            <c:ext xmlns:c16="http://schemas.microsoft.com/office/drawing/2014/chart" uri="{C3380CC4-5D6E-409C-BE32-E72D297353CC}">
              <c16:uniqueId val="{00000003-0E39-4FC7-83FB-BB40A39F054D}"/>
            </c:ext>
          </c:extLst>
        </c:ser>
        <c:dLbls>
          <c:showLegendKey val="0"/>
          <c:showVal val="0"/>
          <c:showCatName val="0"/>
          <c:showSerName val="0"/>
          <c:showPercent val="0"/>
          <c:showBubbleSize val="0"/>
        </c:dLbls>
        <c:gapWidth val="150"/>
        <c:shape val="cylinder"/>
        <c:axId val="343887232"/>
        <c:axId val="343889024"/>
        <c:axId val="0"/>
      </c:bar3DChart>
      <c:catAx>
        <c:axId val="34388723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3889024"/>
        <c:crosses val="autoZero"/>
        <c:auto val="1"/>
        <c:lblAlgn val="ctr"/>
        <c:lblOffset val="100"/>
        <c:noMultiLvlLbl val="0"/>
      </c:catAx>
      <c:valAx>
        <c:axId val="343889024"/>
        <c:scaling>
          <c:orientation val="minMax"/>
          <c:max val="15"/>
          <c:min val="0"/>
        </c:scaling>
        <c:delete val="0"/>
        <c:axPos val="l"/>
        <c:majorGridlines>
          <c:spPr>
            <a:ln w="6350" cap="flat" cmpd="sng" algn="ctr">
              <a:solidFill>
                <a:schemeClr val="tx1">
                  <a:tint val="75000"/>
                </a:schemeClr>
              </a:solidFill>
              <a:prstDash val="solid"/>
              <a:round/>
            </a:ln>
            <a:effectLst/>
          </c:spPr>
        </c:majorGridlines>
        <c:numFmt formatCode="#,##0_);\(#,##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TW"/>
          </a:p>
        </c:txPr>
        <c:crossAx val="343887232"/>
        <c:crosses val="autoZero"/>
        <c:crossBetween val="between"/>
        <c:majorUnit val="3"/>
      </c:valAx>
      <c:spPr>
        <a:noFill/>
        <a:ln>
          <a:noFill/>
        </a:ln>
        <a:effectLst/>
      </c:spPr>
    </c:plotArea>
    <c:plotVisOnly val="1"/>
    <c:dispBlanksAs val="gap"/>
    <c:showDLblsOverMax val="0"/>
  </c:chart>
  <c:spPr>
    <a:noFill/>
    <a:ln w="15875" cap="flat" cmpd="sng" algn="ctr">
      <a:noFill/>
      <a:prstDash val="solid"/>
      <a:miter lim="800000"/>
    </a:ln>
    <a:effectLst/>
  </c:spPr>
  <c:txPr>
    <a:bodyPr/>
    <a:lstStyle/>
    <a:p>
      <a:pPr>
        <a:defRPr sz="1800"/>
      </a:pPr>
      <a:endParaRPr lang="zh-TW"/>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u="none">
                <a:latin typeface="標楷體" panose="03000509000000000000" pitchFamily="65" charset="-120"/>
                <a:ea typeface="標楷體" panose="03000509000000000000" pitchFamily="65" charset="-120"/>
              </a:defRPr>
            </a:pPr>
            <a:r>
              <a:rPr lang="zh-TW" altLang="en-US" sz="1600" u="none" dirty="0">
                <a:latin typeface="標楷體" panose="03000509000000000000" pitchFamily="65" charset="-120"/>
                <a:ea typeface="標楷體" panose="03000509000000000000" pitchFamily="65" charset="-120"/>
              </a:rPr>
              <a:t>營業利益率</a:t>
            </a:r>
          </a:p>
        </c:rich>
      </c:tx>
      <c:layout>
        <c:manualLayout>
          <c:xMode val="edge"/>
          <c:yMode val="edge"/>
          <c:x val="0.38232741128795605"/>
          <c:y val="3.8162498786130238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10741546311612"/>
          <c:y val="0.16340974479963549"/>
          <c:w val="0.85223912644244637"/>
          <c:h val="0.64551427699687414"/>
        </c:manualLayout>
      </c:layout>
      <c:bar3DChart>
        <c:barDir val="col"/>
        <c:grouping val="clustered"/>
        <c:varyColors val="0"/>
        <c:ser>
          <c:idx val="0"/>
          <c:order val="0"/>
          <c:tx>
            <c:strRef>
              <c:f>Sheet1!$B$1</c:f>
              <c:strCache>
                <c:ptCount val="1"/>
                <c:pt idx="0">
                  <c:v>營業利益率</c:v>
                </c:pt>
              </c:strCache>
            </c:strRef>
          </c:tx>
          <c:spPr>
            <a:solidFill>
              <a:srgbClr val="D99694"/>
            </a:solidFill>
          </c:spPr>
          <c:invertIfNegative val="0"/>
          <c:dLbls>
            <c:dLbl>
              <c:idx val="0"/>
              <c:layout>
                <c:manualLayout>
                  <c:x val="6.6270558460646495E-3"/>
                  <c:y val="-9.739542707853659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EE-41F5-99F5-450C04405A7F}"/>
                </c:ext>
              </c:extLst>
            </c:dLbl>
            <c:dLbl>
              <c:idx val="1"/>
              <c:layout>
                <c:manualLayout>
                  <c:x val="5.7985082927188326E-3"/>
                  <c:y val="-2.48337665099724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39-4F3E-8318-C44E886E741C}"/>
                </c:ext>
              </c:extLst>
            </c:dLbl>
            <c:dLbl>
              <c:idx val="2"/>
              <c:layout>
                <c:manualLayout>
                  <c:x val="8.118562282266234E-3"/>
                  <c:y val="-1.98604451867351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39-4F3E-8318-C44E886E741C}"/>
                </c:ext>
              </c:extLst>
            </c:dLbl>
            <c:dLbl>
              <c:idx val="3"/>
              <c:layout>
                <c:manualLayout>
                  <c:x val="1.0941387944938008E-2"/>
                  <c:y val="-4.558485099432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39-4F3E-8318-C44E886E741C}"/>
                </c:ext>
              </c:extLst>
            </c:dLbl>
            <c:dLbl>
              <c:idx val="4"/>
              <c:layout>
                <c:manualLayout>
                  <c:x val="8.5009834608756503E-3"/>
                  <c:y val="9.945508995166402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39-4F3E-8318-C44E886E741C}"/>
                </c:ext>
              </c:extLst>
            </c:dLbl>
            <c:dLbl>
              <c:idx val="5"/>
              <c:layout>
                <c:manualLayout>
                  <c:x val="1.4037220211605285E-2"/>
                  <c:y val="9.94590056605483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39-4F3E-8318-C44E886E741C}"/>
                </c:ext>
              </c:extLst>
            </c:dLbl>
            <c:dLbl>
              <c:idx val="6"/>
              <c:layout>
                <c:manualLayout>
                  <c:x val="1.0329425299649728E-2"/>
                  <c:y val="-4.96511129668377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8F-4B0D-9B72-B37032A3B1AC}"/>
                </c:ext>
              </c:extLst>
            </c:dLbl>
            <c:dLbl>
              <c:idx val="8"/>
              <c:layout>
                <c:manualLayout>
                  <c:x val="1.41683354437088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39-4F3E-8318-C44E886E741C}"/>
                </c:ext>
              </c:extLst>
            </c:dLbl>
            <c:numFmt formatCode="#,##0.0_);\(#,##0.0\)" sourceLinked="0"/>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General</c:formatCode>
                <c:ptCount val="7"/>
                <c:pt idx="0">
                  <c:v>8.3000000000000007</c:v>
                </c:pt>
                <c:pt idx="1">
                  <c:v>11.3</c:v>
                </c:pt>
                <c:pt idx="2" formatCode="0.0">
                  <c:v>11.2</c:v>
                </c:pt>
                <c:pt idx="3">
                  <c:v>9.5</c:v>
                </c:pt>
                <c:pt idx="4" formatCode="0.0">
                  <c:v>15.9</c:v>
                </c:pt>
                <c:pt idx="5" formatCode="0.0">
                  <c:v>10.7</c:v>
                </c:pt>
                <c:pt idx="6" formatCode="0.0">
                  <c:v>8.1</c:v>
                </c:pt>
              </c:numCache>
            </c:numRef>
          </c:val>
          <c:extLst xmlns:c16r2="http://schemas.microsoft.com/office/drawing/2015/06/chart">
            <c:ext xmlns:c16="http://schemas.microsoft.com/office/drawing/2014/chart" uri="{C3380CC4-5D6E-409C-BE32-E72D297353CC}">
              <c16:uniqueId val="{00000003-E1EE-41F5-99F5-450C04405A7F}"/>
            </c:ext>
          </c:extLst>
        </c:ser>
        <c:dLbls>
          <c:showLegendKey val="0"/>
          <c:showVal val="0"/>
          <c:showCatName val="0"/>
          <c:showSerName val="0"/>
          <c:showPercent val="0"/>
          <c:showBubbleSize val="0"/>
        </c:dLbls>
        <c:gapWidth val="150"/>
        <c:shape val="cylinder"/>
        <c:axId val="343925888"/>
        <c:axId val="343927424"/>
        <c:axId val="0"/>
      </c:bar3DChart>
      <c:catAx>
        <c:axId val="343925888"/>
        <c:scaling>
          <c:orientation val="minMax"/>
        </c:scaling>
        <c:delete val="0"/>
        <c:axPos val="b"/>
        <c:numFmt formatCode="General" sourceLinked="1"/>
        <c:majorTickMark val="out"/>
        <c:minorTickMark val="none"/>
        <c:tickLblPos val="nextTo"/>
        <c:txPr>
          <a:bodyPr/>
          <a:lstStyle/>
          <a:p>
            <a:pPr>
              <a:defRPr sz="105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3927424"/>
        <c:crosses val="autoZero"/>
        <c:auto val="1"/>
        <c:lblAlgn val="ctr"/>
        <c:lblOffset val="100"/>
        <c:noMultiLvlLbl val="0"/>
      </c:catAx>
      <c:valAx>
        <c:axId val="343927424"/>
        <c:scaling>
          <c:orientation val="minMax"/>
          <c:max val="18"/>
          <c:min val="0"/>
        </c:scaling>
        <c:delete val="0"/>
        <c:axPos val="l"/>
        <c:majorGridlines/>
        <c:numFmt formatCode="#,##0_);\(#,##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zh-TW"/>
          </a:p>
        </c:txPr>
        <c:crossAx val="343925888"/>
        <c:crosses val="autoZero"/>
        <c:crossBetween val="between"/>
        <c:majorUnit val="3"/>
      </c:valAx>
    </c:plotArea>
    <c:plotVisOnly val="1"/>
    <c:dispBlanksAs val="gap"/>
    <c:showDLblsOverMax val="0"/>
  </c:chart>
  <c:spPr>
    <a:noFill/>
    <a:ln w="15875">
      <a:noFill/>
    </a:ln>
  </c:spPr>
  <c:txPr>
    <a:bodyPr/>
    <a:lstStyle/>
    <a:p>
      <a:pPr>
        <a:defRPr sz="1800"/>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83018700084833"/>
          <c:y val="0.16606762320282373"/>
          <c:w val="0.75574378345306104"/>
          <c:h val="0.6181783474329724"/>
        </c:manualLayout>
      </c:layout>
      <c:barChart>
        <c:barDir val="col"/>
        <c:grouping val="clustered"/>
        <c:varyColors val="0"/>
        <c:ser>
          <c:idx val="0"/>
          <c:order val="0"/>
          <c:tx>
            <c:strRef>
              <c:f>Sheet1!$B$1</c:f>
              <c:strCache>
                <c:ptCount val="1"/>
                <c:pt idx="0">
                  <c:v>稅前淨利</c:v>
                </c:pt>
              </c:strCache>
            </c:strRef>
          </c:tx>
          <c:spPr>
            <a:solidFill>
              <a:srgbClr val="F9B073"/>
            </a:solidFill>
          </c:spPr>
          <c:invertIfNegative val="0"/>
          <c:dLbls>
            <c:numFmt formatCode="#,##0_);\(#,##0\)" sourceLinked="0"/>
            <c:spPr>
              <a:noFill/>
              <a:ln>
                <a:noFill/>
              </a:ln>
              <a:effectLst/>
            </c:spPr>
            <c:txPr>
              <a:bodyPr/>
              <a:lstStyle/>
              <a:p>
                <a:pPr>
                  <a:defRPr sz="1250" b="1">
                    <a:latin typeface="Times New Roman" panose="02020603050405020304" pitchFamily="18" charset="0"/>
                    <a:cs typeface="Times New Roman" panose="02020603050405020304" pitchFamily="18" charset="0"/>
                  </a:defRPr>
                </a:pPr>
                <a:endParaRPr lang="zh-TW"/>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7"/>
                <c:pt idx="0">
                  <c:v>2018</c:v>
                </c:pt>
                <c:pt idx="1">
                  <c:v>2019</c:v>
                </c:pt>
                <c:pt idx="2">
                  <c:v>2020</c:v>
                </c:pt>
                <c:pt idx="3">
                  <c:v>2021</c:v>
                </c:pt>
                <c:pt idx="4">
                  <c:v>2022</c:v>
                </c:pt>
                <c:pt idx="5">
                  <c:v>2023</c:v>
                </c:pt>
                <c:pt idx="6">
                  <c:v>2024
前三季</c:v>
                </c:pt>
              </c:strCache>
            </c:strRef>
          </c:cat>
          <c:val>
            <c:numRef>
              <c:f>Sheet1!$B$2:$B$15</c:f>
              <c:numCache>
                <c:formatCode>General</c:formatCode>
                <c:ptCount val="7"/>
                <c:pt idx="0">
                  <c:v>930</c:v>
                </c:pt>
                <c:pt idx="1">
                  <c:v>1512</c:v>
                </c:pt>
                <c:pt idx="2">
                  <c:v>1049</c:v>
                </c:pt>
                <c:pt idx="3">
                  <c:v>1390</c:v>
                </c:pt>
                <c:pt idx="4">
                  <c:v>4378</c:v>
                </c:pt>
                <c:pt idx="5">
                  <c:v>2041</c:v>
                </c:pt>
                <c:pt idx="6">
                  <c:v>997</c:v>
                </c:pt>
              </c:numCache>
            </c:numRef>
          </c:val>
          <c:extLst xmlns:c16r2="http://schemas.microsoft.com/office/drawing/2015/06/chart">
            <c:ext xmlns:c16="http://schemas.microsoft.com/office/drawing/2014/chart" uri="{C3380CC4-5D6E-409C-BE32-E72D297353CC}">
              <c16:uniqueId val="{00000000-E981-4A16-AE93-044C6949BCE0}"/>
            </c:ext>
          </c:extLst>
        </c:ser>
        <c:dLbls>
          <c:showLegendKey val="0"/>
          <c:showVal val="0"/>
          <c:showCatName val="0"/>
          <c:showSerName val="0"/>
          <c:showPercent val="0"/>
          <c:showBubbleSize val="0"/>
        </c:dLbls>
        <c:gapWidth val="150"/>
        <c:axId val="344036480"/>
        <c:axId val="344038016"/>
      </c:barChart>
      <c:lineChart>
        <c:grouping val="standard"/>
        <c:varyColors val="0"/>
        <c:ser>
          <c:idx val="1"/>
          <c:order val="1"/>
          <c:tx>
            <c:strRef>
              <c:f>Sheet1!$C$1</c:f>
              <c:strCache>
                <c:ptCount val="1"/>
                <c:pt idx="0">
                  <c:v>稅前淨利率</c:v>
                </c:pt>
              </c:strCache>
            </c:strRef>
          </c:tx>
          <c:spPr>
            <a:ln>
              <a:solidFill>
                <a:schemeClr val="accent5">
                  <a:lumMod val="60000"/>
                  <a:lumOff val="40000"/>
                </a:schemeClr>
              </a:solidFill>
            </a:ln>
          </c:spPr>
          <c:marker>
            <c:symbol val="diamond"/>
            <c:size val="5"/>
            <c:spPr>
              <a:solidFill>
                <a:schemeClr val="accent5">
                  <a:lumMod val="60000"/>
                  <a:lumOff val="40000"/>
                </a:schemeClr>
              </a:solidFill>
            </c:spPr>
          </c:marker>
          <c:dLbls>
            <c:dLbl>
              <c:idx val="0"/>
              <c:layout>
                <c:manualLayout>
                  <c:x val="-5.2323774355312901E-2"/>
                  <c:y val="-5.2410012930211386E-2"/>
                </c:manualLayout>
              </c:layout>
              <c:spPr/>
              <c:txPr>
                <a:bodyPr/>
                <a:lstStyle/>
                <a:p>
                  <a:pPr>
                    <a:defRPr sz="1400" b="1" u="none">
                      <a:solidFill>
                        <a:schemeClr val="accent5">
                          <a:lumMod val="75000"/>
                        </a:schemeClr>
                      </a:solidFill>
                      <a:latin typeface="Times New Roman" panose="02020603050405020304" pitchFamily="18" charset="0"/>
                      <a:cs typeface="Times New Roman" panose="02020603050405020304" pitchFamily="18" charset="0"/>
                    </a:defRPr>
                  </a:pPr>
                  <a:endParaRPr lang="zh-TW"/>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83-4E3F-B1C5-E8DF5043BC43}"/>
                </c:ext>
              </c:extLst>
            </c:dLbl>
            <c:dLbl>
              <c:idx val="1"/>
              <c:layout>
                <c:manualLayout>
                  <c:x val="-5.9542485483034306E-2"/>
                  <c:y val="-4.246971731990845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83-4E3F-B1C5-E8DF5043BC43}"/>
                </c:ext>
              </c:extLst>
            </c:dLbl>
            <c:dLbl>
              <c:idx val="2"/>
              <c:layout>
                <c:manualLayout>
                  <c:x val="-4.3822773089087594E-2"/>
                  <c:y val="-7.7260751955968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A83-4E3F-B1C5-E8DF5043BC43}"/>
                </c:ext>
              </c:extLst>
            </c:dLbl>
            <c:dLbl>
              <c:idx val="3"/>
              <c:layout>
                <c:manualLayout>
                  <c:x val="-5.7991108532796348E-2"/>
                  <c:y val="-6.7320456345665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A83-4E3F-B1C5-E8DF5043BC43}"/>
                </c:ext>
              </c:extLst>
            </c:dLbl>
            <c:dLbl>
              <c:idx val="4"/>
              <c:layout>
                <c:manualLayout>
                  <c:x val="-5.9542485483034258E-2"/>
                  <c:y val="-4.74398651250598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A83-4E3F-B1C5-E8DF5043BC43}"/>
                </c:ext>
              </c:extLst>
            </c:dLbl>
            <c:dLbl>
              <c:idx val="5"/>
              <c:layout>
                <c:manualLayout>
                  <c:x val="-4.8364203624592483E-2"/>
                  <c:y val="-5.79960463498485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A83-4E3F-B1C5-E8DF5043BC43}"/>
                </c:ext>
              </c:extLst>
            </c:dLbl>
            <c:dLbl>
              <c:idx val="6"/>
              <c:layout>
                <c:manualLayout>
                  <c:x val="-4.483144871596282E-2"/>
                  <c:y val="-4.65069510563251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E5E-440E-9DE9-EC4C16F38817}"/>
                </c:ext>
              </c:extLst>
            </c:dLbl>
            <c:spPr>
              <a:noFill/>
              <a:ln>
                <a:noFill/>
              </a:ln>
              <a:effectLst/>
            </c:spPr>
            <c:txPr>
              <a:bodyPr/>
              <a:lstStyle/>
              <a:p>
                <a:pPr>
                  <a:defRPr sz="1400" b="1">
                    <a:solidFill>
                      <a:schemeClr val="accent5">
                        <a:lumMod val="75000"/>
                      </a:schemeClr>
                    </a:solidFill>
                    <a:latin typeface="Times New Roman" panose="02020603050405020304" pitchFamily="18" charset="0"/>
                    <a:cs typeface="Times New Roman" panose="02020603050405020304" pitchFamily="18" charset="0"/>
                  </a:defRPr>
                </a:pPr>
                <a:endParaRPr lang="zh-TW"/>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7"/>
                <c:pt idx="0">
                  <c:v>2018</c:v>
                </c:pt>
                <c:pt idx="1">
                  <c:v>2019</c:v>
                </c:pt>
                <c:pt idx="2">
                  <c:v>2020</c:v>
                </c:pt>
                <c:pt idx="3">
                  <c:v>2021</c:v>
                </c:pt>
                <c:pt idx="4">
                  <c:v>2022</c:v>
                </c:pt>
                <c:pt idx="5">
                  <c:v>2023</c:v>
                </c:pt>
                <c:pt idx="6">
                  <c:v>2024
前三季</c:v>
                </c:pt>
              </c:strCache>
            </c:strRef>
          </c:cat>
          <c:val>
            <c:numRef>
              <c:f>Sheet1!$C$2:$C$15</c:f>
              <c:numCache>
                <c:formatCode>0.0_ </c:formatCode>
                <c:ptCount val="7"/>
                <c:pt idx="0">
                  <c:v>9.1999999999999993</c:v>
                </c:pt>
                <c:pt idx="1">
                  <c:v>11.8</c:v>
                </c:pt>
                <c:pt idx="2">
                  <c:v>9.1999999999999993</c:v>
                </c:pt>
                <c:pt idx="3">
                  <c:v>8.9</c:v>
                </c:pt>
                <c:pt idx="4">
                  <c:v>18.100000000000001</c:v>
                </c:pt>
                <c:pt idx="5">
                  <c:v>12.1</c:v>
                </c:pt>
                <c:pt idx="6">
                  <c:v>9.8000000000000007</c:v>
                </c:pt>
              </c:numCache>
            </c:numRef>
          </c:val>
          <c:smooth val="0"/>
          <c:extLst xmlns:c16r2="http://schemas.microsoft.com/office/drawing/2015/06/chart">
            <c:ext xmlns:c16="http://schemas.microsoft.com/office/drawing/2014/chart" uri="{C3380CC4-5D6E-409C-BE32-E72D297353CC}">
              <c16:uniqueId val="{00000003-E981-4A16-AE93-044C6949BCE0}"/>
            </c:ext>
          </c:extLst>
        </c:ser>
        <c:dLbls>
          <c:showLegendKey val="0"/>
          <c:showVal val="0"/>
          <c:showCatName val="0"/>
          <c:showSerName val="0"/>
          <c:showPercent val="0"/>
          <c:showBubbleSize val="0"/>
        </c:dLbls>
        <c:marker val="1"/>
        <c:smooth val="0"/>
        <c:axId val="344041344"/>
        <c:axId val="344039808"/>
      </c:lineChart>
      <c:catAx>
        <c:axId val="344036480"/>
        <c:scaling>
          <c:orientation val="minMax"/>
        </c:scaling>
        <c:delete val="0"/>
        <c:axPos val="b"/>
        <c:numFmt formatCode="General" sourceLinked="1"/>
        <c:majorTickMark val="out"/>
        <c:minorTickMark val="none"/>
        <c:tickLblPos val="nextTo"/>
        <c:txPr>
          <a:bodyPr/>
          <a:lstStyle/>
          <a:p>
            <a:pPr>
              <a:defRPr sz="120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4038016"/>
        <c:crosses val="autoZero"/>
        <c:auto val="1"/>
        <c:lblAlgn val="ctr"/>
        <c:lblOffset val="100"/>
        <c:noMultiLvlLbl val="0"/>
      </c:catAx>
      <c:valAx>
        <c:axId val="344038016"/>
        <c:scaling>
          <c:orientation val="minMax"/>
          <c:max val="4500"/>
          <c:min val="0"/>
        </c:scaling>
        <c:delete val="0"/>
        <c:axPos val="l"/>
        <c:majorGridlines/>
        <c:numFmt formatCode="#,##0_);\(#,##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zh-TW"/>
          </a:p>
        </c:txPr>
        <c:crossAx val="344036480"/>
        <c:crosses val="autoZero"/>
        <c:crossBetween val="between"/>
        <c:majorUnit val="500"/>
        <c:minorUnit val="10"/>
      </c:valAx>
      <c:valAx>
        <c:axId val="344039808"/>
        <c:scaling>
          <c:orientation val="minMax"/>
          <c:max val="25"/>
        </c:scaling>
        <c:delete val="0"/>
        <c:axPos val="r"/>
        <c:numFmt formatCode="#,##0.0_);\(#,##0.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zh-TW"/>
          </a:p>
        </c:txPr>
        <c:crossAx val="344041344"/>
        <c:crosses val="max"/>
        <c:crossBetween val="between"/>
        <c:majorUnit val="5"/>
      </c:valAx>
      <c:catAx>
        <c:axId val="344041344"/>
        <c:scaling>
          <c:orientation val="minMax"/>
        </c:scaling>
        <c:delete val="1"/>
        <c:axPos val="b"/>
        <c:numFmt formatCode="General" sourceLinked="1"/>
        <c:majorTickMark val="out"/>
        <c:minorTickMark val="none"/>
        <c:tickLblPos val="none"/>
        <c:crossAx val="344039808"/>
        <c:crosses val="autoZero"/>
        <c:auto val="1"/>
        <c:lblAlgn val="ctr"/>
        <c:lblOffset val="100"/>
        <c:noMultiLvlLbl val="0"/>
      </c:catAx>
    </c:plotArea>
    <c:plotVisOnly val="1"/>
    <c:dispBlanksAs val="gap"/>
    <c:showDLblsOverMax val="0"/>
  </c:chart>
  <c:spPr>
    <a:noFill/>
    <a:ln w="15875">
      <a:noFill/>
    </a:ln>
  </c:spPr>
  <c:txPr>
    <a:bodyPr/>
    <a:lstStyle/>
    <a:p>
      <a:pPr>
        <a:defRPr sz="1800"/>
      </a:pPr>
      <a:endParaRPr lang="zh-TW"/>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anose="02020603050405020304" pitchFamily="18" charset="0"/>
                <a:ea typeface="標楷體" panose="03000509000000000000" pitchFamily="65" charset="-120"/>
                <a:cs typeface="Times New Roman" panose="02020603050405020304" pitchFamily="18" charset="0"/>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每股</a:t>
            </a:r>
            <a:r>
              <a:rPr lang="en-US" altLang="en-US" sz="1600" dirty="0">
                <a:latin typeface="Times New Roman" panose="02020603050405020304" pitchFamily="18" charset="0"/>
                <a:ea typeface="標楷體" panose="03000509000000000000" pitchFamily="65" charset="-120"/>
                <a:cs typeface="Times New Roman" panose="02020603050405020304" pitchFamily="18" charset="0"/>
              </a:rPr>
              <a:t>EPS(</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新台幣元</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c:rich>
      </c:tx>
      <c:layout>
        <c:manualLayout>
          <c:xMode val="edge"/>
          <c:yMode val="edge"/>
          <c:x val="0.33007642789929176"/>
          <c:y val="3.78613723902815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788239853201119"/>
          <c:y val="0.20312079732141555"/>
          <c:w val="0.84661687850186695"/>
          <c:h val="0.60080134936208718"/>
        </c:manualLayout>
      </c:layout>
      <c:bar3DChart>
        <c:barDir val="col"/>
        <c:grouping val="clustered"/>
        <c:varyColors val="0"/>
        <c:ser>
          <c:idx val="0"/>
          <c:order val="0"/>
          <c:tx>
            <c:strRef>
              <c:f>Sheet1!$B$1</c:f>
              <c:strCache>
                <c:ptCount val="1"/>
                <c:pt idx="0">
                  <c:v>每股EPS(新台幣元)</c:v>
                </c:pt>
              </c:strCache>
            </c:strRef>
          </c:tx>
          <c:spPr>
            <a:solidFill>
              <a:srgbClr val="FFC000">
                <a:lumMod val="60000"/>
                <a:lumOff val="40000"/>
              </a:srgbClr>
            </a:solidFill>
          </c:spPr>
          <c:invertIfNegative val="0"/>
          <c:dLbls>
            <c:dLbl>
              <c:idx val="0"/>
              <c:layout>
                <c:manualLayout>
                  <c:x val="8.3478507789903223E-3"/>
                  <c:y val="-5.14548211599596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5E-40BD-A7E6-D8C399063CE6}"/>
                </c:ext>
              </c:extLst>
            </c:dLbl>
            <c:dLbl>
              <c:idx val="1"/>
              <c:layout>
                <c:manualLayout>
                  <c:x val="1.1130467705320429E-2"/>
                  <c:y val="-1.02901539836467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5E-40BD-A7E6-D8C399063CE6}"/>
                </c:ext>
              </c:extLst>
            </c:dLbl>
            <c:dLbl>
              <c:idx val="2"/>
              <c:layout>
                <c:manualLayout>
                  <c:x val="8.3478507789903223E-3"/>
                  <c:y val="-5.14507699182337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F5E-40BD-A7E6-D8C399063CE6}"/>
                </c:ext>
              </c:extLst>
            </c:dLbl>
            <c:dLbl>
              <c:idx val="3"/>
              <c:layout>
                <c:manualLayout>
                  <c:x val="8.9030520811314139E-3"/>
                  <c:y val="-8.6573013759576323E-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F5E-40BD-A7E6-D8C399063CE6}"/>
                </c:ext>
              </c:extLst>
            </c:dLbl>
            <c:dLbl>
              <c:idx val="4"/>
              <c:layout>
                <c:manualLayout>
                  <c:x val="1.1130467705320429E-2"/>
                  <c:y val="5.14507699182337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F5E-40BD-A7E6-D8C399063CE6}"/>
                </c:ext>
              </c:extLst>
            </c:dLbl>
            <c:dLbl>
              <c:idx val="5"/>
              <c:layout>
                <c:manualLayout>
                  <c:x val="5.7183873354558637E-3"/>
                  <c:y val="5.14507699182337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F5E-40BD-A7E6-D8C399063CE6}"/>
                </c:ext>
              </c:extLst>
            </c:dLbl>
            <c:dLbl>
              <c:idx val="6"/>
              <c:layout>
                <c:manualLayout>
                  <c:x val="4.8631725346393959E-3"/>
                  <c:y val="-8.26674642666631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494-4E33-8A4C-D727FAD39AED}"/>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General</c:formatCode>
                <c:ptCount val="7"/>
                <c:pt idx="0" formatCode="0.00">
                  <c:v>5.0999999999999996</c:v>
                </c:pt>
                <c:pt idx="1">
                  <c:v>7.81</c:v>
                </c:pt>
                <c:pt idx="2">
                  <c:v>5.0599999999999996</c:v>
                </c:pt>
                <c:pt idx="3">
                  <c:v>6.39</c:v>
                </c:pt>
                <c:pt idx="4" formatCode="0.00">
                  <c:v>18.100000000000001</c:v>
                </c:pt>
                <c:pt idx="5" formatCode="0.00">
                  <c:v>7.87</c:v>
                </c:pt>
                <c:pt idx="6">
                  <c:v>4.16</c:v>
                </c:pt>
              </c:numCache>
            </c:numRef>
          </c:val>
          <c:extLst xmlns:c16r2="http://schemas.microsoft.com/office/drawing/2015/06/chart">
            <c:ext xmlns:c16="http://schemas.microsoft.com/office/drawing/2014/chart" uri="{C3380CC4-5D6E-409C-BE32-E72D297353CC}">
              <c16:uniqueId val="{00000000-BE05-475F-9CB0-37E8C79DF343}"/>
            </c:ext>
          </c:extLst>
        </c:ser>
        <c:dLbls>
          <c:showLegendKey val="0"/>
          <c:showVal val="0"/>
          <c:showCatName val="0"/>
          <c:showSerName val="0"/>
          <c:showPercent val="0"/>
          <c:showBubbleSize val="0"/>
        </c:dLbls>
        <c:gapWidth val="150"/>
        <c:shape val="cylinder"/>
        <c:axId val="343317888"/>
        <c:axId val="343319680"/>
        <c:axId val="0"/>
      </c:bar3DChart>
      <c:catAx>
        <c:axId val="343317888"/>
        <c:scaling>
          <c:orientation val="minMax"/>
        </c:scaling>
        <c:delete val="0"/>
        <c:axPos val="b"/>
        <c:numFmt formatCode="General" sourceLinked="1"/>
        <c:majorTickMark val="out"/>
        <c:minorTickMark val="none"/>
        <c:tickLblPos val="nextTo"/>
        <c:txPr>
          <a:bodyPr/>
          <a:lstStyle/>
          <a:p>
            <a:pPr>
              <a:defRPr sz="1200" b="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3319680"/>
        <c:crosses val="autoZero"/>
        <c:auto val="1"/>
        <c:lblAlgn val="ctr"/>
        <c:lblOffset val="100"/>
        <c:noMultiLvlLbl val="0"/>
      </c:catAx>
      <c:valAx>
        <c:axId val="343319680"/>
        <c:scaling>
          <c:orientation val="minMax"/>
          <c:min val="0"/>
        </c:scaling>
        <c:delete val="0"/>
        <c:axPos val="l"/>
        <c:majorGridlines/>
        <c:numFmt formatCode="#,##0_);\(#,##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zh-TW"/>
          </a:p>
        </c:txPr>
        <c:crossAx val="343317888"/>
        <c:crosses val="autoZero"/>
        <c:crossBetween val="between"/>
        <c:majorUnit val="2"/>
      </c:valAx>
    </c:plotArea>
    <c:plotVisOnly val="1"/>
    <c:dispBlanksAs val="gap"/>
    <c:showDLblsOverMax val="0"/>
  </c:chart>
  <c:spPr>
    <a:noFill/>
    <a:ln w="15875">
      <a:noFill/>
    </a:ln>
  </c:spPr>
  <c:txPr>
    <a:bodyPr/>
    <a:lstStyle/>
    <a:p>
      <a:pPr>
        <a:defRPr sz="1800"/>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600">
              <a:latin typeface="標楷體" panose="03000509000000000000" pitchFamily="65" charset="-120"/>
              <a:ea typeface="標楷體" panose="03000509000000000000" pitchFamily="65" charset="-120"/>
            </a:defRPr>
          </a:pPr>
          <a:endParaRPr lang="zh-TW"/>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146291150980683"/>
          <c:y val="0.19983943045743596"/>
          <c:w val="0.82442564380807337"/>
          <c:h val="0.59548495521802336"/>
        </c:manualLayout>
      </c:layout>
      <c:bar3DChart>
        <c:barDir val="col"/>
        <c:grouping val="clustered"/>
        <c:varyColors val="0"/>
        <c:ser>
          <c:idx val="0"/>
          <c:order val="0"/>
          <c:tx>
            <c:strRef>
              <c:f>Sheet1!$B$1</c:f>
              <c:strCache>
                <c:ptCount val="1"/>
                <c:pt idx="0">
                  <c:v>資產報酬率</c:v>
                </c:pt>
              </c:strCache>
            </c:strRef>
          </c:tx>
          <c:spPr>
            <a:solidFill>
              <a:srgbClr val="44546A">
                <a:lumMod val="60000"/>
                <a:lumOff val="40000"/>
              </a:srgbClr>
            </a:solidFill>
          </c:spPr>
          <c:invertIfNegative val="0"/>
          <c:dLbls>
            <c:dLbl>
              <c:idx val="0"/>
              <c:layout>
                <c:manualLayout>
                  <c:x val="1.700177940905769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543-41F3-9D7C-5ED5502FD415}"/>
                </c:ext>
              </c:extLst>
            </c:dLbl>
            <c:dLbl>
              <c:idx val="1"/>
              <c:layout>
                <c:manualLayout>
                  <c:x val="2.8336670887417516E-3"/>
                  <c:y val="9.414493978283875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43-41F3-9D7C-5ED5502FD415}"/>
                </c:ext>
              </c:extLst>
            </c:dLbl>
            <c:dLbl>
              <c:idx val="2"/>
              <c:layout>
                <c:manualLayout>
                  <c:x val="6.6403111760426374E-3"/>
                  <c:y val="1.01490585636964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543-41F3-9D7C-5ED5502FD415}"/>
                </c:ext>
              </c:extLst>
            </c:dLbl>
            <c:dLbl>
              <c:idx val="3"/>
              <c:layout>
                <c:manualLayout>
                  <c:x val="1.133466835496700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543-41F3-9D7C-5ED5502FD415}"/>
                </c:ext>
              </c:extLst>
            </c:dLbl>
            <c:dLbl>
              <c:idx val="4"/>
              <c:layout>
                <c:manualLayout>
                  <c:x val="8.4057523150296905E-3"/>
                  <c:y val="4.311561830882226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543-41F3-9D7C-5ED5502FD415}"/>
                </c:ext>
              </c:extLst>
            </c:dLbl>
            <c:dLbl>
              <c:idx val="5"/>
              <c:layout>
                <c:manualLayout>
                  <c:x val="1.1449295685693419E-2"/>
                  <c:y val="6.2557079024952347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A65-4CD3-BB1A-6891D8B7A5D2}"/>
                </c:ext>
              </c:extLst>
            </c:dLbl>
            <c:spPr>
              <a:noFill/>
              <a:ln>
                <a:noFill/>
              </a:ln>
              <a:effectLst/>
            </c:spPr>
            <c:txPr>
              <a:bodyPr/>
              <a:lstStyle/>
              <a:p>
                <a:pPr>
                  <a:defRPr sz="1400" b="1">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#,##0.00_);\(#,##0.00\);\-_)</c:formatCode>
                <c:ptCount val="7"/>
                <c:pt idx="0">
                  <c:v>7.36</c:v>
                </c:pt>
                <c:pt idx="1">
                  <c:v>10.82</c:v>
                </c:pt>
                <c:pt idx="2">
                  <c:v>6.7</c:v>
                </c:pt>
                <c:pt idx="3">
                  <c:v>7.57</c:v>
                </c:pt>
                <c:pt idx="4">
                  <c:v>17.11</c:v>
                </c:pt>
                <c:pt idx="5">
                  <c:v>7.47</c:v>
                </c:pt>
                <c:pt idx="6">
                  <c:v>5.6</c:v>
                </c:pt>
              </c:numCache>
            </c:numRef>
          </c:val>
          <c:extLst xmlns:c16r2="http://schemas.microsoft.com/office/drawing/2015/06/chart">
            <c:ext xmlns:c16="http://schemas.microsoft.com/office/drawing/2014/chart" uri="{C3380CC4-5D6E-409C-BE32-E72D297353CC}">
              <c16:uniqueId val="{00000000-9671-41EA-A40A-6D6FA4BC2046}"/>
            </c:ext>
          </c:extLst>
        </c:ser>
        <c:dLbls>
          <c:showLegendKey val="0"/>
          <c:showVal val="0"/>
          <c:showCatName val="0"/>
          <c:showSerName val="0"/>
          <c:showPercent val="0"/>
          <c:showBubbleSize val="0"/>
        </c:dLbls>
        <c:gapWidth val="150"/>
        <c:shape val="cylinder"/>
        <c:axId val="343396736"/>
        <c:axId val="343398272"/>
        <c:axId val="0"/>
      </c:bar3DChart>
      <c:catAx>
        <c:axId val="343396736"/>
        <c:scaling>
          <c:orientation val="minMax"/>
        </c:scaling>
        <c:delete val="0"/>
        <c:axPos val="b"/>
        <c:numFmt formatCode="General" sourceLinked="1"/>
        <c:majorTickMark val="out"/>
        <c:minorTickMark val="none"/>
        <c:tickLblPos val="nextTo"/>
        <c:txPr>
          <a:bodyPr/>
          <a:lstStyle/>
          <a:p>
            <a:pPr algn="ctr">
              <a:defRPr lang="zh-TW" altLang="en-US" sz="1200" b="0" i="0" u="none" strike="noStrike" kern="120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3398272"/>
        <c:crosses val="autoZero"/>
        <c:auto val="1"/>
        <c:lblAlgn val="ctr"/>
        <c:lblOffset val="100"/>
        <c:noMultiLvlLbl val="0"/>
      </c:catAx>
      <c:valAx>
        <c:axId val="343398272"/>
        <c:scaling>
          <c:orientation val="minMax"/>
        </c:scaling>
        <c:delete val="0"/>
        <c:axPos val="l"/>
        <c:majorGridlines/>
        <c:numFmt formatCode="#,##0_);\(#,##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zh-TW"/>
          </a:p>
        </c:txPr>
        <c:crossAx val="343396736"/>
        <c:crosses val="autoZero"/>
        <c:crossBetween val="between"/>
      </c:valAx>
      <c:spPr>
        <a:noFill/>
      </c:spPr>
    </c:plotArea>
    <c:plotVisOnly val="1"/>
    <c:dispBlanksAs val="gap"/>
    <c:showDLblsOverMax val="0"/>
  </c:chart>
  <c:spPr>
    <a:noFill/>
    <a:ln w="15875">
      <a:noFill/>
    </a:ln>
  </c:spPr>
  <c:txPr>
    <a:bodyPr/>
    <a:lstStyle/>
    <a:p>
      <a:pPr>
        <a:defRPr sz="1800"/>
      </a:pPr>
      <a:endParaRPr lang="zh-TW"/>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589010648376718"/>
          <c:y val="0.20520251002315207"/>
          <c:w val="0.77231107414864075"/>
          <c:h val="0.60321552600372697"/>
        </c:manualLayout>
      </c:layout>
      <c:bar3DChart>
        <c:barDir val="col"/>
        <c:grouping val="stacked"/>
        <c:varyColors val="0"/>
        <c:ser>
          <c:idx val="0"/>
          <c:order val="0"/>
          <c:tx>
            <c:strRef>
              <c:f>Sheet1!$B$1</c:f>
              <c:strCache>
                <c:ptCount val="1"/>
                <c:pt idx="0">
                  <c:v>非金融負債</c:v>
                </c:pt>
              </c:strCache>
            </c:strRef>
          </c:tx>
          <c:spPr>
            <a:solidFill>
              <a:srgbClr val="92D050"/>
            </a:solidFill>
          </c:spPr>
          <c:invertIfNegative val="0"/>
          <c:dLbls>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0.0</c:formatCode>
                <c:ptCount val="7"/>
                <c:pt idx="0">
                  <c:v>31.3</c:v>
                </c:pt>
                <c:pt idx="1">
                  <c:v>23.481201548881344</c:v>
                </c:pt>
                <c:pt idx="2">
                  <c:v>31.5</c:v>
                </c:pt>
                <c:pt idx="3">
                  <c:v>30.3</c:v>
                </c:pt>
                <c:pt idx="4">
                  <c:v>29.6</c:v>
                </c:pt>
                <c:pt idx="5">
                  <c:v>24.8</c:v>
                </c:pt>
                <c:pt idx="6">
                  <c:v>25.2</c:v>
                </c:pt>
              </c:numCache>
            </c:numRef>
          </c:val>
          <c:extLst xmlns:c16r2="http://schemas.microsoft.com/office/drawing/2015/06/chart">
            <c:ext xmlns:c16="http://schemas.microsoft.com/office/drawing/2014/chart" uri="{C3380CC4-5D6E-409C-BE32-E72D297353CC}">
              <c16:uniqueId val="{00000000-90D0-4B34-BFD4-622271FAD084}"/>
            </c:ext>
          </c:extLst>
        </c:ser>
        <c:ser>
          <c:idx val="1"/>
          <c:order val="1"/>
          <c:tx>
            <c:strRef>
              <c:f>Sheet1!$C$1</c:f>
              <c:strCache>
                <c:ptCount val="1"/>
                <c:pt idx="0">
                  <c:v>金融負債</c:v>
                </c:pt>
              </c:strCache>
            </c:strRef>
          </c:tx>
          <c:spPr>
            <a:solidFill>
              <a:srgbClr val="FFC000"/>
            </a:solidFill>
          </c:spPr>
          <c:invertIfNegative val="0"/>
          <c:dLbls>
            <c:dLbl>
              <c:idx val="0"/>
              <c:layout>
                <c:manualLayout>
                  <c:x val="5.667334177483451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75-4047-AAEB-765316435AAD}"/>
                </c:ext>
              </c:extLst>
            </c:dLbl>
            <c:dLbl>
              <c:idx val="2"/>
              <c:layout>
                <c:manualLayout>
                  <c:x val="5.667334177483503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75-4047-AAEB-765316435AAD}"/>
                </c:ext>
              </c:extLst>
            </c:dLbl>
            <c:dLbl>
              <c:idx val="4"/>
              <c:layout>
                <c:manualLayout>
                  <c:x val="8.501001266225254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E75-4047-AAEB-765316435AAD}"/>
                </c:ext>
              </c:extLst>
            </c:dLbl>
            <c:dLbl>
              <c:idx val="5"/>
              <c:layout>
                <c:manualLayout>
                  <c:x val="8.5010012662251506E-3"/>
                  <c:y val="1.983387180212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A2-4BD6-B4AC-CD33F0705E7D}"/>
                </c:ext>
              </c:extLst>
            </c:dLbl>
            <c:dLbl>
              <c:idx val="6"/>
              <c:layout>
                <c:manualLayout>
                  <c:x val="4.933220892151634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E0-4B66-B163-E9A026FB709F}"/>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Sheet1!$C$2:$C$14</c:f>
              <c:numCache>
                <c:formatCode>0.0</c:formatCode>
                <c:ptCount val="7"/>
                <c:pt idx="0">
                  <c:v>9.8000000000000007</c:v>
                </c:pt>
                <c:pt idx="1">
                  <c:v>12.843858222520218</c:v>
                </c:pt>
                <c:pt idx="2">
                  <c:v>9.1999999999999993</c:v>
                </c:pt>
                <c:pt idx="3">
                  <c:v>18.3</c:v>
                </c:pt>
                <c:pt idx="4">
                  <c:v>15.2</c:v>
                </c:pt>
                <c:pt idx="5">
                  <c:v>9</c:v>
                </c:pt>
                <c:pt idx="6">
                  <c:v>10</c:v>
                </c:pt>
              </c:numCache>
            </c:numRef>
          </c:val>
          <c:extLst xmlns:c16r2="http://schemas.microsoft.com/office/drawing/2015/06/chart">
            <c:ext xmlns:c16="http://schemas.microsoft.com/office/drawing/2014/chart" uri="{C3380CC4-5D6E-409C-BE32-E72D297353CC}">
              <c16:uniqueId val="{00000001-90D0-4B34-BFD4-622271FAD084}"/>
            </c:ext>
          </c:extLst>
        </c:ser>
        <c:dLbls>
          <c:showLegendKey val="0"/>
          <c:showVal val="1"/>
          <c:showCatName val="0"/>
          <c:showSerName val="0"/>
          <c:showPercent val="0"/>
          <c:showBubbleSize val="0"/>
        </c:dLbls>
        <c:gapWidth val="150"/>
        <c:shape val="cylinder"/>
        <c:axId val="319523072"/>
        <c:axId val="319537152"/>
        <c:axId val="0"/>
      </c:bar3DChart>
      <c:catAx>
        <c:axId val="319523072"/>
        <c:scaling>
          <c:orientation val="minMax"/>
        </c:scaling>
        <c:delete val="0"/>
        <c:axPos val="b"/>
        <c:numFmt formatCode="General" sourceLinked="1"/>
        <c:majorTickMark val="out"/>
        <c:minorTickMark val="none"/>
        <c:tickLblPos val="nextTo"/>
        <c:txPr>
          <a:bodyPr/>
          <a:lstStyle/>
          <a:p>
            <a:pPr>
              <a:defRPr sz="120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19537152"/>
        <c:crosses val="autoZero"/>
        <c:auto val="1"/>
        <c:lblAlgn val="ctr"/>
        <c:lblOffset val="100"/>
        <c:noMultiLvlLbl val="0"/>
      </c:catAx>
      <c:valAx>
        <c:axId val="319537152"/>
        <c:scaling>
          <c:orientation val="minMax"/>
          <c:max val="60"/>
          <c:min val="0"/>
        </c:scaling>
        <c:delete val="0"/>
        <c:axPos val="l"/>
        <c:majorGridlines/>
        <c:numFmt formatCode="0.0" sourceLinked="1"/>
        <c:majorTickMark val="out"/>
        <c:minorTickMark val="none"/>
        <c:tickLblPos val="nextTo"/>
        <c:txPr>
          <a:bodyPr/>
          <a:lstStyle/>
          <a:p>
            <a:pPr>
              <a:defRPr sz="1400">
                <a:latin typeface="Calibri" pitchFamily="34" charset="0"/>
              </a:defRPr>
            </a:pPr>
            <a:endParaRPr lang="zh-TW"/>
          </a:p>
        </c:txPr>
        <c:crossAx val="319523072"/>
        <c:crosses val="autoZero"/>
        <c:crossBetween val="between"/>
        <c:majorUnit val="10"/>
      </c:valAx>
    </c:plotArea>
    <c:legend>
      <c:legendPos val="tr"/>
      <c:layout>
        <c:manualLayout>
          <c:xMode val="edge"/>
          <c:yMode val="edge"/>
          <c:x val="0.75008751229105208"/>
          <c:y val="1.0320161874276743E-3"/>
          <c:w val="0.22094102290919437"/>
          <c:h val="0.20153999006458023"/>
        </c:manualLayout>
      </c:layout>
      <c:overlay val="1"/>
      <c:txPr>
        <a:bodyPr/>
        <a:lstStyle/>
        <a:p>
          <a:pPr>
            <a:defRPr sz="1000">
              <a:latin typeface="標楷體" panose="03000509000000000000" pitchFamily="65" charset="-120"/>
              <a:ea typeface="標楷體" panose="03000509000000000000" pitchFamily="65" charset="-120"/>
            </a:defRPr>
          </a:pPr>
          <a:endParaRPr lang="zh-TW"/>
        </a:p>
      </c:txPr>
    </c:legend>
    <c:plotVisOnly val="1"/>
    <c:dispBlanksAs val="gap"/>
    <c:showDLblsOverMax val="0"/>
  </c:chart>
  <c:spPr>
    <a:noFill/>
    <a:ln w="15875">
      <a:noFill/>
    </a:ln>
  </c:spPr>
  <c:txPr>
    <a:bodyPr/>
    <a:lstStyle/>
    <a:p>
      <a:pPr>
        <a:defRPr sz="1800"/>
      </a:pPr>
      <a:endParaRPr lang="zh-TW"/>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2400">
                <a:latin typeface="標楷體" panose="03000509000000000000" pitchFamily="65" charset="-120"/>
                <a:ea typeface="標楷體" panose="03000509000000000000" pitchFamily="65" charset="-120"/>
              </a:defRPr>
            </a:pPr>
            <a:r>
              <a:rPr lang="zh-TW" altLang="en-US" sz="1600" dirty="0">
                <a:latin typeface="標楷體" panose="03000509000000000000" pitchFamily="65" charset="-120"/>
                <a:ea typeface="標楷體" panose="03000509000000000000" pitchFamily="65" charset="-120"/>
              </a:rPr>
              <a:t>股東權益報酬率</a:t>
            </a:r>
          </a:p>
        </c:rich>
      </c:tx>
      <c:layout>
        <c:manualLayout>
          <c:xMode val="edge"/>
          <c:yMode val="edge"/>
          <c:x val="0.41356705104773034"/>
          <c:y val="4.1790974901251875E-3"/>
        </c:manualLayout>
      </c:layout>
      <c:overlay val="0"/>
    </c:title>
    <c:autoTitleDeleted val="0"/>
    <c:view3D>
      <c:rotX val="15"/>
      <c:rotY val="20"/>
      <c:rAngAx val="1"/>
    </c:view3D>
    <c:floor>
      <c:thickness val="0"/>
      <c:spPr>
        <a:noFill/>
      </c:spPr>
    </c:floor>
    <c:sideWall>
      <c:thickness val="0"/>
    </c:sideWall>
    <c:backWall>
      <c:thickness val="0"/>
      <c:spPr>
        <a:noFill/>
      </c:spPr>
    </c:backWall>
    <c:plotArea>
      <c:layout>
        <c:manualLayout>
          <c:layoutTarget val="inner"/>
          <c:xMode val="edge"/>
          <c:yMode val="edge"/>
          <c:x val="0.13432540887829594"/>
          <c:y val="0.18989880913277593"/>
          <c:w val="0.83390768659036418"/>
          <c:h val="0.60685218365102678"/>
        </c:manualLayout>
      </c:layout>
      <c:bar3DChart>
        <c:barDir val="col"/>
        <c:grouping val="clustered"/>
        <c:varyColors val="0"/>
        <c:ser>
          <c:idx val="0"/>
          <c:order val="0"/>
          <c:tx>
            <c:strRef>
              <c:f>Sheet1!$B$1</c:f>
              <c:strCache>
                <c:ptCount val="1"/>
                <c:pt idx="0">
                  <c:v>股東權益報酬率</c:v>
                </c:pt>
              </c:strCache>
            </c:strRef>
          </c:tx>
          <c:spPr>
            <a:solidFill>
              <a:srgbClr val="70AD47">
                <a:lumMod val="60000"/>
                <a:lumOff val="40000"/>
              </a:srgbClr>
            </a:solidFill>
          </c:spPr>
          <c:invertIfNegative val="0"/>
          <c:dLbls>
            <c:dLbl>
              <c:idx val="0"/>
              <c:layout>
                <c:manualLayout>
                  <c:x val="1.3874540975588464E-2"/>
                  <c:y val="-4.962135541847985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E0-425D-B059-41D423FA8278}"/>
                </c:ext>
              </c:extLst>
            </c:dLbl>
            <c:dLbl>
              <c:idx val="1"/>
              <c:layout>
                <c:manualLayout>
                  <c:x val="5.5498406278049637E-3"/>
                  <c:y val="3.68569249764496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4E0-425D-B059-41D423FA8278}"/>
                </c:ext>
              </c:extLst>
            </c:dLbl>
            <c:dLbl>
              <c:idx val="2"/>
              <c:layout>
                <c:manualLayout>
                  <c:x val="6.12666779335871E-3"/>
                  <c:y val="-1.01398519552165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4E0-425D-B059-41D423FA8278}"/>
                </c:ext>
              </c:extLst>
            </c:dLbl>
            <c:dLbl>
              <c:idx val="3"/>
              <c:layout>
                <c:manualLayout>
                  <c:x val="6.145818629622238E-3"/>
                  <c:y val="1.00437907472169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4E0-425D-B059-41D423FA8278}"/>
                </c:ext>
              </c:extLst>
            </c:dLbl>
            <c:dLbl>
              <c:idx val="4"/>
              <c:layout>
                <c:manualLayout>
                  <c:x val="6.3077965970169524E-3"/>
                  <c:y val="5.488062256433235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4E0-425D-B059-41D423FA8278}"/>
                </c:ext>
              </c:extLst>
            </c:dLbl>
            <c:dLbl>
              <c:idx val="5"/>
              <c:layout>
                <c:manualLayout>
                  <c:x val="1.4979034947224679E-3"/>
                  <c:y val="-4.198352524184824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4E0-425D-B059-41D423FA8278}"/>
                </c:ext>
              </c:extLst>
            </c:dLbl>
            <c:dLbl>
              <c:idx val="6"/>
              <c:layout>
                <c:manualLayout>
                  <c:x val="9.0762584375256826E-3"/>
                  <c:y val="-3.72800121526969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D9-4514-892C-159F377A2D0D}"/>
                </c:ext>
              </c:extLst>
            </c:dLbl>
            <c:dLbl>
              <c:idx val="8"/>
              <c:layout>
                <c:manualLayout>
                  <c:x val="1.416833544370886E-2"/>
                  <c:y val="9.923359627631789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4E0-425D-B059-41D423FA8278}"/>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7"/>
                <c:pt idx="0">
                  <c:v>2018</c:v>
                </c:pt>
                <c:pt idx="1">
                  <c:v>2019</c:v>
                </c:pt>
                <c:pt idx="2">
                  <c:v>2020</c:v>
                </c:pt>
                <c:pt idx="3">
                  <c:v>2021</c:v>
                </c:pt>
                <c:pt idx="4">
                  <c:v>2022</c:v>
                </c:pt>
                <c:pt idx="5">
                  <c:v>2023</c:v>
                </c:pt>
                <c:pt idx="6">
                  <c:v>2024
前三季</c:v>
                </c:pt>
              </c:strCache>
            </c:strRef>
          </c:cat>
          <c:val>
            <c:numRef>
              <c:f>Sheet1!$B$2:$B$14</c:f>
              <c:numCache>
                <c:formatCode>0.00_);[Red]\(0.00\)</c:formatCode>
                <c:ptCount val="7"/>
                <c:pt idx="0">
                  <c:v>11.54</c:v>
                </c:pt>
                <c:pt idx="1">
                  <c:v>17.239999999999998</c:v>
                </c:pt>
                <c:pt idx="2">
                  <c:v>10.67</c:v>
                </c:pt>
                <c:pt idx="3">
                  <c:v>13.49</c:v>
                </c:pt>
                <c:pt idx="4">
                  <c:v>31.34</c:v>
                </c:pt>
                <c:pt idx="5">
                  <c:v>11.96</c:v>
                </c:pt>
                <c:pt idx="6">
                  <c:v>8.3000000000000007</c:v>
                </c:pt>
              </c:numCache>
            </c:numRef>
          </c:val>
          <c:extLst xmlns:c16r2="http://schemas.microsoft.com/office/drawing/2015/06/chart">
            <c:ext xmlns:c16="http://schemas.microsoft.com/office/drawing/2014/chart" uri="{C3380CC4-5D6E-409C-BE32-E72D297353CC}">
              <c16:uniqueId val="{00000000-C16E-40A8-8281-D9CF6F85F1E6}"/>
            </c:ext>
          </c:extLst>
        </c:ser>
        <c:dLbls>
          <c:showLegendKey val="0"/>
          <c:showVal val="0"/>
          <c:showCatName val="0"/>
          <c:showSerName val="0"/>
          <c:showPercent val="0"/>
          <c:showBubbleSize val="0"/>
        </c:dLbls>
        <c:gapWidth val="150"/>
        <c:shape val="cylinder"/>
        <c:axId val="319600512"/>
        <c:axId val="319602048"/>
        <c:axId val="0"/>
      </c:bar3DChart>
      <c:catAx>
        <c:axId val="319600512"/>
        <c:scaling>
          <c:orientation val="minMax"/>
        </c:scaling>
        <c:delete val="0"/>
        <c:axPos val="b"/>
        <c:numFmt formatCode="General" sourceLinked="1"/>
        <c:majorTickMark val="out"/>
        <c:minorTickMark val="none"/>
        <c:tickLblPos val="nextTo"/>
        <c:txPr>
          <a:bodyPr/>
          <a:lstStyle/>
          <a:p>
            <a:pPr algn="ctr">
              <a:defRPr lang="zh-TW" altLang="en-US" sz="1200" b="0" i="0" u="none" strike="noStrike" kern="1200" baseline="0">
                <a:solidFill>
                  <a:srgbClr val="000000"/>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19602048"/>
        <c:crosses val="autoZero"/>
        <c:auto val="1"/>
        <c:lblAlgn val="ctr"/>
        <c:lblOffset val="100"/>
        <c:noMultiLvlLbl val="0"/>
      </c:catAx>
      <c:valAx>
        <c:axId val="319602048"/>
        <c:scaling>
          <c:orientation val="minMax"/>
          <c:max val="35"/>
        </c:scaling>
        <c:delete val="0"/>
        <c:axPos val="l"/>
        <c:majorGridlines/>
        <c:numFmt formatCode="#,##0_);\(#,##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zh-TW"/>
          </a:p>
        </c:txPr>
        <c:crossAx val="319600512"/>
        <c:crosses val="autoZero"/>
        <c:crossBetween val="between"/>
        <c:majorUnit val="5"/>
      </c:valAx>
      <c:spPr>
        <a:noFill/>
      </c:spPr>
    </c:plotArea>
    <c:plotVisOnly val="1"/>
    <c:dispBlanksAs val="gap"/>
    <c:showDLblsOverMax val="0"/>
  </c:chart>
  <c:spPr>
    <a:noFill/>
    <a:ln w="15875">
      <a:noFill/>
    </a:ln>
  </c:spPr>
  <c:txPr>
    <a:bodyPr/>
    <a:lstStyle/>
    <a:p>
      <a:pPr>
        <a:defRPr sz="1800"/>
      </a:pPr>
      <a:endParaRPr lang="zh-TW"/>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7.2410325324708841E-2"/>
          <c:y val="0.11450082366059385"/>
          <c:w val="0.85952373395045167"/>
          <c:h val="0.6351011290561368"/>
        </c:manualLayout>
      </c:layout>
      <c:barChart>
        <c:barDir val="col"/>
        <c:grouping val="clustered"/>
        <c:varyColors val="0"/>
        <c:ser>
          <c:idx val="0"/>
          <c:order val="1"/>
          <c:tx>
            <c:strRef>
              <c:f>中文!$C$1</c:f>
              <c:strCache>
                <c:ptCount val="1"/>
                <c:pt idx="0">
                  <c:v>EPS</c:v>
                </c:pt>
              </c:strCache>
            </c:strRef>
          </c:tx>
          <c:spPr>
            <a:solidFill>
              <a:schemeClr val="accent4">
                <a:tint val="77000"/>
                <a:alpha val="70000"/>
              </a:schemeClr>
            </a:solidFill>
            <a:ln>
              <a:noFill/>
            </a:ln>
            <a:effectLst/>
          </c:spPr>
          <c:invertIfNegative val="0"/>
          <c:dLbls>
            <c:dLbl>
              <c:idx val="3"/>
              <c:layout>
                <c:manualLayout>
                  <c:x val="-1.2397191034471482E-3"/>
                  <c:y val="-2.41751754407474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21E-48B2-B793-C5F6FA8B27A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中文!$A$2:$A$13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中文!$C$2:$C$13</c:f>
              <c:numCache>
                <c:formatCode>General</c:formatCode>
                <c:ptCount val="12"/>
                <c:pt idx="0">
                  <c:v>2.69</c:v>
                </c:pt>
                <c:pt idx="1">
                  <c:v>2.2400000000000002</c:v>
                </c:pt>
                <c:pt idx="2">
                  <c:v>3.19</c:v>
                </c:pt>
                <c:pt idx="3">
                  <c:v>0.88</c:v>
                </c:pt>
                <c:pt idx="4">
                  <c:v>5.23</c:v>
                </c:pt>
                <c:pt idx="5">
                  <c:v>5.65</c:v>
                </c:pt>
                <c:pt idx="6" formatCode="0.00">
                  <c:v>5.0999999999999996</c:v>
                </c:pt>
                <c:pt idx="7">
                  <c:v>7.81</c:v>
                </c:pt>
                <c:pt idx="8">
                  <c:v>5.0599999999999996</c:v>
                </c:pt>
                <c:pt idx="9">
                  <c:v>6.39</c:v>
                </c:pt>
                <c:pt idx="10" formatCode="0.00">
                  <c:v>18.100000000000001</c:v>
                </c:pt>
                <c:pt idx="11" formatCode="0.00">
                  <c:v>7.87</c:v>
                </c:pt>
              </c:numCache>
            </c:numRef>
          </c:val>
          <c:extLst xmlns:c16r2="http://schemas.microsoft.com/office/drawing/2015/06/chart">
            <c:ext xmlns:c16="http://schemas.microsoft.com/office/drawing/2014/chart" uri="{C3380CC4-5D6E-409C-BE32-E72D297353CC}">
              <c16:uniqueId val="{00000001-321E-48B2-B793-C5F6FA8B27A4}"/>
            </c:ext>
          </c:extLst>
        </c:ser>
        <c:dLbls>
          <c:showLegendKey val="0"/>
          <c:showVal val="0"/>
          <c:showCatName val="0"/>
          <c:showSerName val="0"/>
          <c:showPercent val="0"/>
          <c:showBubbleSize val="0"/>
        </c:dLbls>
        <c:gapWidth val="50"/>
        <c:axId val="361836544"/>
        <c:axId val="344889600"/>
      </c:barChart>
      <c:barChart>
        <c:barDir val="col"/>
        <c:grouping val="clustered"/>
        <c:varyColors val="0"/>
        <c:ser>
          <c:idx val="1"/>
          <c:order val="0"/>
          <c:tx>
            <c:strRef>
              <c:f>中文!$B$1</c:f>
              <c:strCache>
                <c:ptCount val="1"/>
                <c:pt idx="0">
                  <c:v>現金股利</c:v>
                </c:pt>
              </c:strCache>
            </c:strRef>
          </c:tx>
          <c:spPr>
            <a:solidFill>
              <a:schemeClr val="accent4">
                <a:shade val="76000"/>
                <a:alpha val="70000"/>
              </a:schemeClr>
            </a:solidFill>
            <a:ln>
              <a:noFill/>
            </a:ln>
            <a:effectLst/>
          </c:spPr>
          <c:invertIfNegative val="0"/>
          <c:dLbls>
            <c:dLbl>
              <c:idx val="0"/>
              <c:layout/>
              <c:tx>
                <c:rich>
                  <a:bodyPr/>
                  <a:lstStyle/>
                  <a:p>
                    <a:r>
                      <a:rPr lang="en-US" altLang="zh-TW"/>
                      <a:t>2.00</a:t>
                    </a:r>
                    <a:endParaRPr lang="en-US" altLang="zh-TW"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992C-44D5-93A9-00495ED71DDF}"/>
                </c:ext>
              </c:extLst>
            </c:dLbl>
            <c:dLbl>
              <c:idx val="1"/>
              <c:layout/>
              <c:tx>
                <c:rich>
                  <a:bodyPr/>
                  <a:lstStyle/>
                  <a:p>
                    <a:r>
                      <a:rPr lang="en-US" altLang="zh-TW" dirty="0"/>
                      <a:t>2.00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992C-44D5-93A9-00495ED71DDF}"/>
                </c:ext>
              </c:extLst>
            </c:dLbl>
            <c:dLbl>
              <c:idx val="2"/>
              <c:layout>
                <c:manualLayout>
                  <c:x val="-1.2215402757218389E-3"/>
                  <c:y val="7.832023792425797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0F9-43ED-885C-9702035DA511}"/>
                </c:ext>
              </c:extLst>
            </c:dLbl>
            <c:dLbl>
              <c:idx val="4"/>
              <c:layout>
                <c:manualLayout>
                  <c:x val="-4.4789292700069468E-17"/>
                  <c:y val="0.1038009288869231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0F9-43ED-885C-9702035DA511}"/>
                </c:ext>
              </c:extLst>
            </c:dLbl>
            <c:dLbl>
              <c:idx val="5"/>
              <c:layout>
                <c:manualLayout>
                  <c:x val="-1.2215402757218389E-3"/>
                  <c:y val="0.1301157043321691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0F9-43ED-885C-9702035DA511}"/>
                </c:ext>
              </c:extLst>
            </c:dLbl>
            <c:dLbl>
              <c:idx val="6"/>
              <c:layout>
                <c:manualLayout>
                  <c:x val="0"/>
                  <c:y val="0.1178114832636449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F9-43ED-885C-9702035DA511}"/>
                </c:ext>
              </c:extLst>
            </c:dLbl>
            <c:dLbl>
              <c:idx val="7"/>
              <c:layout>
                <c:manualLayout>
                  <c:x val="0"/>
                  <c:y val="0.1782593777810882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F9-43ED-885C-9702035DA511}"/>
                </c:ext>
              </c:extLst>
            </c:dLbl>
            <c:dLbl>
              <c:idx val="8"/>
              <c:layout>
                <c:manualLayout>
                  <c:x val="-8.9578585400138935E-17"/>
                  <c:y val="0.1251936102933840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F9-43ED-885C-9702035DA511}"/>
                </c:ext>
              </c:extLst>
            </c:dLbl>
            <c:dLbl>
              <c:idx val="9"/>
              <c:layout>
                <c:manualLayout>
                  <c:x val="0"/>
                  <c:y val="0.1367039392792395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0F9-43ED-885C-9702035DA511}"/>
                </c:ext>
              </c:extLst>
            </c:dLbl>
            <c:dLbl>
              <c:idx val="10"/>
              <c:layout>
                <c:manualLayout>
                  <c:x val="2.4430805514435881E-3"/>
                  <c:y val="0.2330314785769899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0F9-43ED-885C-9702035DA511}"/>
                </c:ext>
              </c:extLst>
            </c:dLbl>
            <c:dLbl>
              <c:idx val="11"/>
              <c:layout>
                <c:manualLayout>
                  <c:x val="-2.4430805514436779E-3"/>
                  <c:y val="0.15829555462838513"/>
                </c:manualLayout>
              </c:layout>
              <c:tx>
                <c:rich>
                  <a:bodyPr/>
                  <a:lstStyle/>
                  <a:p>
                    <a:r>
                      <a:rPr lang="en-US" altLang="zh-TW"/>
                      <a:t>5.00</a:t>
                    </a:r>
                    <a:endParaRPr lang="en-US" altLang="zh-TW"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992C-44D5-93A9-00495ED71DD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中文!$A$2:$A$13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中文!$B$2:$B$13</c:f>
              <c:numCache>
                <c:formatCode>General</c:formatCode>
                <c:ptCount val="12"/>
                <c:pt idx="0">
                  <c:v>2</c:v>
                </c:pt>
                <c:pt idx="1">
                  <c:v>2</c:v>
                </c:pt>
                <c:pt idx="2">
                  <c:v>2.4700000000000002</c:v>
                </c:pt>
                <c:pt idx="3">
                  <c:v>1.99</c:v>
                </c:pt>
                <c:pt idx="4">
                  <c:v>3.19</c:v>
                </c:pt>
                <c:pt idx="5">
                  <c:v>4.1100000000000003</c:v>
                </c:pt>
                <c:pt idx="6">
                  <c:v>3.63</c:v>
                </c:pt>
                <c:pt idx="7">
                  <c:v>5.52</c:v>
                </c:pt>
                <c:pt idx="8">
                  <c:v>3.8</c:v>
                </c:pt>
                <c:pt idx="9">
                  <c:v>4.2300000000000004</c:v>
                </c:pt>
                <c:pt idx="10" formatCode="0.00">
                  <c:v>7.2</c:v>
                </c:pt>
                <c:pt idx="11" formatCode="0">
                  <c:v>5</c:v>
                </c:pt>
              </c:numCache>
            </c:numRef>
          </c:val>
          <c:extLst xmlns:c16r2="http://schemas.microsoft.com/office/drawing/2015/06/chart">
            <c:ext xmlns:c16="http://schemas.microsoft.com/office/drawing/2014/chart" uri="{C3380CC4-5D6E-409C-BE32-E72D297353CC}">
              <c16:uniqueId val="{00000002-321E-48B2-B793-C5F6FA8B27A4}"/>
            </c:ext>
          </c:extLst>
        </c:ser>
        <c:dLbls>
          <c:showLegendKey val="0"/>
          <c:showVal val="0"/>
          <c:showCatName val="0"/>
          <c:showSerName val="0"/>
          <c:showPercent val="0"/>
          <c:showBubbleSize val="0"/>
        </c:dLbls>
        <c:gapWidth val="50"/>
        <c:axId val="361839616"/>
        <c:axId val="361838080"/>
      </c:barChart>
      <c:valAx>
        <c:axId val="344889600"/>
        <c:scaling>
          <c:orientation val="minMax"/>
        </c:scaling>
        <c:delete val="1"/>
        <c:axPos val="r"/>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out"/>
        <c:minorTickMark val="none"/>
        <c:tickLblPos val="nextTo"/>
        <c:crossAx val="361836544"/>
        <c:crosses val="max"/>
        <c:crossBetween val="between"/>
      </c:valAx>
      <c:catAx>
        <c:axId val="361836544"/>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TW"/>
          </a:p>
        </c:txPr>
        <c:crossAx val="344889600"/>
        <c:crosses val="autoZero"/>
        <c:auto val="1"/>
        <c:lblAlgn val="ctr"/>
        <c:lblOffset val="100"/>
        <c:noMultiLvlLbl val="0"/>
      </c:catAx>
      <c:valAx>
        <c:axId val="36183808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361839616"/>
        <c:crosses val="autoZero"/>
        <c:crossBetween val="between"/>
      </c:valAx>
      <c:catAx>
        <c:axId val="361839616"/>
        <c:scaling>
          <c:orientation val="minMax"/>
        </c:scaling>
        <c:delete val="1"/>
        <c:axPos val="b"/>
        <c:numFmt formatCode="General" sourceLinked="1"/>
        <c:majorTickMark val="out"/>
        <c:minorTickMark val="none"/>
        <c:tickLblPos val="nextTo"/>
        <c:crossAx val="361838080"/>
        <c:crosses val="autoZero"/>
        <c:auto val="1"/>
        <c:lblAlgn val="ctr"/>
        <c:lblOffset val="100"/>
        <c:noMultiLvlLbl val="0"/>
      </c:catAx>
      <c:spPr>
        <a:noFill/>
        <a:ln w="25400">
          <a:noFill/>
        </a:ln>
        <a:effectLst/>
      </c:spPr>
    </c:plotArea>
    <c:legend>
      <c:legendPos val="b"/>
      <c:layout>
        <c:manualLayout>
          <c:xMode val="edge"/>
          <c:yMode val="edge"/>
          <c:x val="0.38910559205748735"/>
          <c:y val="0.91200298087487053"/>
          <c:w val="0.19023623819458271"/>
          <c:h val="6.58865385249364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0" baseline="0">
                <a:solidFill>
                  <a:schemeClr val="tx1"/>
                </a:solidFill>
                <a:latin typeface="Times New Roman" panose="02020603050405020304" pitchFamily="18" charset="0"/>
                <a:cs typeface="Times New Roman" panose="02020603050405020304" pitchFamily="18" charset="0"/>
              </a:rPr>
              <a:t>2022</a:t>
            </a:r>
          </a:p>
        </c:rich>
      </c:tx>
      <c:layout>
        <c:manualLayout>
          <c:xMode val="edge"/>
          <c:yMode val="edge"/>
          <c:x val="0.41415905151476895"/>
          <c:y val="0.46344924613947286"/>
        </c:manualLayout>
      </c:layout>
      <c:overlay val="0"/>
      <c:spPr>
        <a:noFill/>
        <a:ln>
          <a:noFill/>
        </a:ln>
        <a:effectLst/>
      </c:spPr>
    </c:title>
    <c:autoTitleDeleted val="0"/>
    <c:plotArea>
      <c:layout>
        <c:manualLayout>
          <c:layoutTarget val="inner"/>
          <c:xMode val="edge"/>
          <c:yMode val="edge"/>
          <c:x val="0.25384677953755086"/>
          <c:y val="0.1421652243964554"/>
          <c:w val="0.536540690996678"/>
          <c:h val="0.83033704945297693"/>
        </c:manualLayout>
      </c:layout>
      <c:doughnutChart>
        <c:varyColors val="1"/>
        <c:ser>
          <c:idx val="0"/>
          <c:order val="0"/>
          <c:tx>
            <c:strRef>
              <c:f>Sheet1!$B$1</c:f>
              <c:strCache>
                <c:ptCount val="1"/>
                <c:pt idx="0">
                  <c:v>2022</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0EBC-4895-A02A-E156FBD6B9D5}"/>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0EBC-4895-A02A-E156FBD6B9D5}"/>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0EBC-4895-A02A-E156FBD6B9D5}"/>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EBC-4895-A02A-E156FBD6B9D5}"/>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EBC-4895-A02A-E156FBD6B9D5}"/>
              </c:ext>
            </c:extLst>
          </c:dPt>
          <c:dLbls>
            <c:dLbl>
              <c:idx val="0"/>
              <c:layout>
                <c:manualLayout>
                  <c:x val="6.731674035633485E-2"/>
                  <c:y val="-0.26692490020352505"/>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3686071439899645"/>
                      <c:h val="0.20243899753693806"/>
                    </c:manualLayout>
                  </c15:layout>
                </c:ext>
                <c:ext xmlns:c16="http://schemas.microsoft.com/office/drawing/2014/chart" uri="{C3380CC4-5D6E-409C-BE32-E72D297353CC}">
                  <c16:uniqueId val="{00000001-0EBC-4895-A02A-E156FBD6B9D5}"/>
                </c:ext>
              </c:extLst>
            </c:dLbl>
            <c:dLbl>
              <c:idx val="1"/>
              <c:layout>
                <c:manualLayout>
                  <c:x val="-0.15864694200833526"/>
                  <c:y val="0.1019648266576909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289620609639218"/>
                      <c:h val="0.25737031176764796"/>
                    </c:manualLayout>
                  </c15:layout>
                </c:ext>
                <c:ext xmlns:c16="http://schemas.microsoft.com/office/drawing/2014/chart" uri="{C3380CC4-5D6E-409C-BE32-E72D297353CC}">
                  <c16:uniqueId val="{00000003-0EBC-4895-A02A-E156FBD6B9D5}"/>
                </c:ext>
              </c:extLst>
            </c:dLbl>
            <c:dLbl>
              <c:idx val="2"/>
              <c:layout>
                <c:manualLayout>
                  <c:x val="-0.12975062023087702"/>
                  <c:y val="-0.1199732145946643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EBC-4895-A02A-E156FBD6B9D5}"/>
                </c:ext>
              </c:extLst>
            </c:dLbl>
            <c:dLbl>
              <c:idx val="3"/>
              <c:layout>
                <c:manualLayout>
                  <c:x val="-7.0243811339856591E-2"/>
                  <c:y val="-0.187892398796675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EBC-4895-A02A-E156FBD6B9D5}"/>
                </c:ext>
              </c:extLst>
            </c:dLbl>
            <c:dLbl>
              <c:idx val="4"/>
              <c:layout>
                <c:manualLayout>
                  <c:x val="6.088157383881225E-2"/>
                  <c:y val="-0.2063761172534593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EBC-4895-A02A-E156FBD6B9D5}"/>
                </c:ext>
              </c:extLst>
            </c:dLbl>
            <c:numFmt formatCode="0.00%" sourceLinked="0"/>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Source Han Sans TC"/>
                    <a:ea typeface="+mn-ea"/>
                    <a:cs typeface="+mn-cs"/>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歐洲</c:v>
                </c:pt>
                <c:pt idx="1">
                  <c:v>美洲</c:v>
                </c:pt>
                <c:pt idx="2">
                  <c:v>亞洲</c:v>
                </c:pt>
                <c:pt idx="3">
                  <c:v>內銷</c:v>
                </c:pt>
                <c:pt idx="4">
                  <c:v>其他</c:v>
                </c:pt>
              </c:strCache>
            </c:strRef>
          </c:cat>
          <c:val>
            <c:numRef>
              <c:f>Sheet1!$B$2:$B$6</c:f>
              <c:numCache>
                <c:formatCode>General</c:formatCode>
                <c:ptCount val="5"/>
                <c:pt idx="0">
                  <c:v>48.24</c:v>
                </c:pt>
                <c:pt idx="1">
                  <c:v>41</c:v>
                </c:pt>
                <c:pt idx="2">
                  <c:v>5.44</c:v>
                </c:pt>
                <c:pt idx="3">
                  <c:v>3.76</c:v>
                </c:pt>
                <c:pt idx="4">
                  <c:v>1.56</c:v>
                </c:pt>
              </c:numCache>
            </c:numRef>
          </c:val>
          <c:extLst xmlns:c16r2="http://schemas.microsoft.com/office/drawing/2015/06/chart">
            <c:ext xmlns:c16="http://schemas.microsoft.com/office/drawing/2014/chart" uri="{C3380CC4-5D6E-409C-BE32-E72D297353CC}">
              <c16:uniqueId val="{0000000A-0EBC-4895-A02A-E156FBD6B9D5}"/>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showDLblsOverMax val="0"/>
  </c:chart>
  <c:spPr>
    <a:noFill/>
    <a:ln>
      <a:noFill/>
    </a:ln>
    <a:effectLst/>
  </c:spPr>
  <c:txPr>
    <a:bodyPr/>
    <a:lstStyle/>
    <a:p>
      <a:pPr>
        <a:defRPr b="1" baseline="0">
          <a:latin typeface="Source Han Sans TC"/>
        </a:defRPr>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zh-TW" sz="2400" b="0" i="0" u="none" strike="noStrike" kern="1200" spc="0" baseline="0" dirty="0">
                <a:solidFill>
                  <a:schemeClr val="tx1"/>
                </a:solidFill>
                <a:latin typeface="Times New Roman" panose="02020603050405020304" pitchFamily="18" charset="0"/>
                <a:ea typeface="+mn-ea"/>
                <a:cs typeface="Times New Roman" panose="02020603050405020304" pitchFamily="18" charset="0"/>
              </a:defRPr>
            </a:pPr>
            <a:r>
              <a:rPr lang="en-US" altLang="zh-TW" sz="2400" b="0" i="0" u="none" strike="noStrike" kern="1200" spc="0" baseline="0" dirty="0">
                <a:solidFill>
                  <a:schemeClr val="tx1"/>
                </a:solidFill>
                <a:latin typeface="Times New Roman" panose="02020603050405020304" pitchFamily="18" charset="0"/>
                <a:ea typeface="+mn-ea"/>
                <a:cs typeface="Times New Roman" panose="02020603050405020304" pitchFamily="18" charset="0"/>
              </a:rPr>
              <a:t>2023</a:t>
            </a:r>
          </a:p>
        </c:rich>
      </c:tx>
      <c:layout>
        <c:manualLayout>
          <c:xMode val="edge"/>
          <c:yMode val="edge"/>
          <c:x val="0.48188275991774138"/>
          <c:y val="0.47243769787996398"/>
        </c:manualLayout>
      </c:layout>
      <c:overlay val="0"/>
      <c:spPr>
        <a:noFill/>
        <a:ln>
          <a:noFill/>
        </a:ln>
        <a:effectLst/>
      </c:spPr>
    </c:title>
    <c:autoTitleDeleted val="0"/>
    <c:plotArea>
      <c:layout>
        <c:manualLayout>
          <c:layoutTarget val="inner"/>
          <c:xMode val="edge"/>
          <c:yMode val="edge"/>
          <c:x val="0.2878169098762729"/>
          <c:y val="0.20228506016772738"/>
          <c:w val="0.60285449733964103"/>
          <c:h val="0.69681811308997443"/>
        </c:manualLayout>
      </c:layout>
      <c:doughnutChart>
        <c:varyColors val="1"/>
        <c:ser>
          <c:idx val="0"/>
          <c:order val="0"/>
          <c:tx>
            <c:strRef>
              <c:f>Sheet1!$B$1</c:f>
              <c:strCache>
                <c:ptCount val="1"/>
                <c:pt idx="0">
                  <c:v>2023</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636B-465C-8411-5BA9F024A8E9}"/>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636B-465C-8411-5BA9F024A8E9}"/>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636B-465C-8411-5BA9F024A8E9}"/>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36B-465C-8411-5BA9F024A8E9}"/>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36B-465C-8411-5BA9F024A8E9}"/>
              </c:ext>
            </c:extLst>
          </c:dPt>
          <c:dLbls>
            <c:dLbl>
              <c:idx val="0"/>
              <c:layout>
                <c:manualLayout>
                  <c:x val="6.5185775552424441E-2"/>
                  <c:y val="-0.30756292831037046"/>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3206573743947548"/>
                      <c:h val="0.13427749674175735"/>
                    </c:manualLayout>
                  </c15:layout>
                </c:ext>
                <c:ext xmlns:c16="http://schemas.microsoft.com/office/drawing/2014/chart" uri="{C3380CC4-5D6E-409C-BE32-E72D297353CC}">
                  <c16:uniqueId val="{00000001-636B-465C-8411-5BA9F024A8E9}"/>
                </c:ext>
              </c:extLst>
            </c:dLbl>
            <c:dLbl>
              <c:idx val="1"/>
              <c:layout>
                <c:manualLayout>
                  <c:x val="-0.13792836595826025"/>
                  <c:y val="0.11613348850635277"/>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4205736361684355"/>
                      <c:h val="0.10108246514930085"/>
                    </c:manualLayout>
                  </c15:layout>
                </c:ext>
                <c:ext xmlns:c16="http://schemas.microsoft.com/office/drawing/2014/chart" uri="{C3380CC4-5D6E-409C-BE32-E72D297353CC}">
                  <c16:uniqueId val="{00000003-636B-465C-8411-5BA9F024A8E9}"/>
                </c:ext>
              </c:extLst>
            </c:dLbl>
            <c:dLbl>
              <c:idx val="2"/>
              <c:layout>
                <c:manualLayout>
                  <c:x val="-0.15777525644148327"/>
                  <c:y val="-4.5330071034420612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36B-465C-8411-5BA9F024A8E9}"/>
                </c:ext>
              </c:extLst>
            </c:dLbl>
            <c:dLbl>
              <c:idx val="3"/>
              <c:layout>
                <c:manualLayout>
                  <c:x val="-0.11088803746182091"/>
                  <c:y val="-0.1689497716894977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36B-465C-8411-5BA9F024A8E9}"/>
                </c:ext>
              </c:extLst>
            </c:dLbl>
            <c:dLbl>
              <c:idx val="4"/>
              <c:layout>
                <c:manualLayout>
                  <c:x val="4.5048265218864653E-2"/>
                  <c:y val="-0.2191780821917808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36B-465C-8411-5BA9F024A8E9}"/>
                </c:ext>
              </c:extLst>
            </c:dLbl>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Source Han Sans TC"/>
                    <a:ea typeface="+mn-ea"/>
                    <a:cs typeface="Times New Roman" panose="02020603050405020304" pitchFamily="18" charset="0"/>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歐洲</c:v>
                </c:pt>
                <c:pt idx="1">
                  <c:v>美洲</c:v>
                </c:pt>
                <c:pt idx="2">
                  <c:v>亞洲</c:v>
                </c:pt>
                <c:pt idx="3">
                  <c:v>內銷</c:v>
                </c:pt>
                <c:pt idx="4">
                  <c:v>其他</c:v>
                </c:pt>
              </c:strCache>
            </c:strRef>
          </c:cat>
          <c:val>
            <c:numRef>
              <c:f>Sheet1!$B$2:$B$6</c:f>
              <c:numCache>
                <c:formatCode>General</c:formatCode>
                <c:ptCount val="5"/>
                <c:pt idx="0">
                  <c:v>48.27</c:v>
                </c:pt>
                <c:pt idx="1">
                  <c:v>36.590000000000003</c:v>
                </c:pt>
                <c:pt idx="2">
                  <c:v>7.89</c:v>
                </c:pt>
                <c:pt idx="3">
                  <c:v>5.65</c:v>
                </c:pt>
                <c:pt idx="4">
                  <c:v>1.6</c:v>
                </c:pt>
              </c:numCache>
            </c:numRef>
          </c:val>
          <c:extLst xmlns:c16r2="http://schemas.microsoft.com/office/drawing/2015/06/chart">
            <c:ext xmlns:c16="http://schemas.microsoft.com/office/drawing/2014/chart" uri="{C3380CC4-5D6E-409C-BE32-E72D297353CC}">
              <c16:uniqueId val="{0000000A-636B-465C-8411-5BA9F024A8E9}"/>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zh-TW" sz="2200" b="0" i="0" u="none" strike="noStrike" kern="1200" spc="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defRPr>
            </a:pPr>
            <a:r>
              <a:rPr lang="en-US" altLang="zh-TW" sz="2200" b="0" i="0" u="none" strike="noStrike" kern="1200" spc="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2024</a:t>
            </a:r>
          </a:p>
          <a:p>
            <a:pPr algn="ctr" rtl="0">
              <a:defRPr lang="en-US" altLang="zh-TW" sz="2200" b="0" i="0" u="none" strike="noStrike" kern="1200" spc="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defRPr>
            </a:pPr>
            <a:r>
              <a:rPr lang="zh-TW" altLang="en-US" sz="2200" b="0" i="0" u="none" strike="noStrike" kern="1200" spc="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前三季</a:t>
            </a:r>
            <a:endParaRPr lang="en-US" altLang="zh-TW" sz="2200" b="0" i="0" u="none" strike="noStrike" kern="1200" spc="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c:rich>
      </c:tx>
      <c:layout>
        <c:manualLayout>
          <c:xMode val="edge"/>
          <c:yMode val="edge"/>
          <c:x val="0.4531600287000343"/>
          <c:y val="0.39485118815797715"/>
        </c:manualLayout>
      </c:layout>
      <c:overlay val="0"/>
      <c:spPr>
        <a:noFill/>
        <a:ln>
          <a:noFill/>
        </a:ln>
        <a:effectLst/>
      </c:spPr>
    </c:title>
    <c:autoTitleDeleted val="0"/>
    <c:plotArea>
      <c:layout>
        <c:manualLayout>
          <c:layoutTarget val="inner"/>
          <c:xMode val="edge"/>
          <c:yMode val="edge"/>
          <c:x val="0.2878169098762729"/>
          <c:y val="0.20228506016772738"/>
          <c:w val="0.60285449733964103"/>
          <c:h val="0.69681811308997443"/>
        </c:manualLayout>
      </c:layout>
      <c:doughnutChart>
        <c:varyColors val="1"/>
        <c:ser>
          <c:idx val="0"/>
          <c:order val="0"/>
          <c:tx>
            <c:strRef>
              <c:f>Sheet1!$B$1</c:f>
              <c:strCache>
                <c:ptCount val="1"/>
                <c:pt idx="0">
                  <c:v>2024</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23B4-4E59-B518-2D1972EAF9CB}"/>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3B4-4E59-B518-2D1972EAF9C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23B4-4E59-B518-2D1972EAF9CB}"/>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3B4-4E59-B518-2D1972EAF9CB}"/>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3B4-4E59-B518-2D1972EAF9CB}"/>
              </c:ext>
            </c:extLst>
          </c:dPt>
          <c:dLbls>
            <c:dLbl>
              <c:idx val="0"/>
              <c:layout>
                <c:manualLayout>
                  <c:x val="4.7571890023911038E-2"/>
                  <c:y val="-0.30756292831037046"/>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3206573743947548"/>
                      <c:h val="0.13427749674175735"/>
                    </c:manualLayout>
                  </c15:layout>
                </c:ext>
                <c:ext xmlns:c16="http://schemas.microsoft.com/office/drawing/2014/chart" uri="{C3380CC4-5D6E-409C-BE32-E72D297353CC}">
                  <c16:uniqueId val="{00000001-23B4-4E59-B518-2D1972EAF9CB}"/>
                </c:ext>
              </c:extLst>
            </c:dLbl>
            <c:dLbl>
              <c:idx val="1"/>
              <c:layout>
                <c:manualLayout>
                  <c:x val="-0.13107281926950609"/>
                  <c:y val="0.11613348850635277"/>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4205736361684355"/>
                      <c:h val="0.10108246514930085"/>
                    </c:manualLayout>
                  </c15:layout>
                </c:ext>
                <c:ext xmlns:c16="http://schemas.microsoft.com/office/drawing/2014/chart" uri="{C3380CC4-5D6E-409C-BE32-E72D297353CC}">
                  <c16:uniqueId val="{00000003-23B4-4E59-B518-2D1972EAF9CB}"/>
                </c:ext>
              </c:extLst>
            </c:dLbl>
            <c:dLbl>
              <c:idx val="2"/>
              <c:layout>
                <c:manualLayout>
                  <c:x val="-0.17293137440517978"/>
                  <c:y val="-7.927404818311116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7995594352493641"/>
                      <c:h val="0.24991790797445751"/>
                    </c:manualLayout>
                  </c15:layout>
                </c:ext>
                <c:ext xmlns:c16="http://schemas.microsoft.com/office/drawing/2014/chart" uri="{C3380CC4-5D6E-409C-BE32-E72D297353CC}">
                  <c16:uniqueId val="{00000005-23B4-4E59-B518-2D1972EAF9CB}"/>
                </c:ext>
              </c:extLst>
            </c:dLbl>
            <c:dLbl>
              <c:idx val="3"/>
              <c:layout>
                <c:manualLayout>
                  <c:x val="-0.11088803746182091"/>
                  <c:y val="-0.1689497716894977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3B4-4E59-B518-2D1972EAF9CB}"/>
                </c:ext>
              </c:extLst>
            </c:dLbl>
            <c:dLbl>
              <c:idx val="4"/>
              <c:layout>
                <c:manualLayout>
                  <c:x val="4.5048265218864653E-2"/>
                  <c:y val="-0.2191780821917808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3B4-4E59-B518-2D1972EAF9CB}"/>
                </c:ext>
              </c:extLst>
            </c:dLbl>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4">
                        <a:lumMod val="75000"/>
                      </a:schemeClr>
                    </a:solidFill>
                    <a:latin typeface="Source Han Sans TC"/>
                    <a:ea typeface="+mn-ea"/>
                    <a:cs typeface="Times New Roman" panose="02020603050405020304" pitchFamily="18" charset="0"/>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歐洲</c:v>
                </c:pt>
                <c:pt idx="1">
                  <c:v>美洲</c:v>
                </c:pt>
                <c:pt idx="2">
                  <c:v>亞洲</c:v>
                </c:pt>
                <c:pt idx="3">
                  <c:v>內銷</c:v>
                </c:pt>
                <c:pt idx="4">
                  <c:v>其他</c:v>
                </c:pt>
              </c:strCache>
            </c:strRef>
          </c:cat>
          <c:val>
            <c:numRef>
              <c:f>Sheet1!$B$2:$B$6</c:f>
              <c:numCache>
                <c:formatCode>General</c:formatCode>
                <c:ptCount val="5"/>
                <c:pt idx="0">
                  <c:v>44.75</c:v>
                </c:pt>
                <c:pt idx="1">
                  <c:v>39.03</c:v>
                </c:pt>
                <c:pt idx="2">
                  <c:v>10.92</c:v>
                </c:pt>
                <c:pt idx="3">
                  <c:v>3.85</c:v>
                </c:pt>
                <c:pt idx="4">
                  <c:v>1.45</c:v>
                </c:pt>
              </c:numCache>
            </c:numRef>
          </c:val>
          <c:extLst xmlns:c16r2="http://schemas.microsoft.com/office/drawing/2015/06/chart">
            <c:ext xmlns:c16="http://schemas.microsoft.com/office/drawing/2014/chart" uri="{C3380CC4-5D6E-409C-BE32-E72D297353CC}">
              <c16:uniqueId val="{0000000A-23B4-4E59-B518-2D1972EAF9CB}"/>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47141446375085E-2"/>
          <c:y val="4.5272698103984349E-2"/>
          <c:w val="0.9318517551233606"/>
          <c:h val="0.76701612014532972"/>
        </c:manualLayout>
      </c:layout>
      <c:barChart>
        <c:barDir val="col"/>
        <c:grouping val="stacked"/>
        <c:varyColors val="0"/>
        <c:ser>
          <c:idx val="0"/>
          <c:order val="0"/>
          <c:tx>
            <c:strRef>
              <c:f>Sheet1!$B$1</c:f>
              <c:strCache>
                <c:ptCount val="1"/>
                <c:pt idx="0">
                  <c:v>中國</c:v>
                </c:pt>
              </c:strCache>
            </c:strRef>
          </c:tx>
          <c:spPr>
            <a:solidFill>
              <a:schemeClr val="accent4">
                <a:lumMod val="60000"/>
                <a:lumOff val="40000"/>
              </a:schemeClr>
            </a:solidFill>
            <a:ln>
              <a:noFill/>
            </a:ln>
            <a:effectLst/>
          </c:spPr>
          <c:invertIfNegative val="0"/>
          <c:dPt>
            <c:idx val="3"/>
            <c:invertIfNegative val="0"/>
            <c:bubble3D val="0"/>
            <c:extLst xmlns:c16r2="http://schemas.microsoft.com/office/drawing/2015/06/chart">
              <c:ext xmlns:c16="http://schemas.microsoft.com/office/drawing/2014/chart" uri="{C3380CC4-5D6E-409C-BE32-E72D297353CC}">
                <c16:uniqueId val="{00000000-4944-40A5-88A7-0DFD63B41610}"/>
              </c:ext>
            </c:extLst>
          </c:dPt>
          <c:dLbls>
            <c:dLbl>
              <c:idx val="0"/>
              <c:layout>
                <c:manualLayout>
                  <c:x val="1.0910591994116872E-3"/>
                  <c:y val="9.12625618514946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F9-4CF2-8546-4C659C45BF71}"/>
                </c:ext>
              </c:extLst>
            </c:dLbl>
            <c:dLbl>
              <c:idx val="1"/>
              <c:layout>
                <c:manualLayout>
                  <c:x val="0"/>
                  <c:y val="-2.281564046287365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2F9-4CF2-8546-4C659C45BF71}"/>
                </c:ext>
              </c:extLst>
            </c:dLbl>
            <c:dLbl>
              <c:idx val="2"/>
              <c:layout>
                <c:manualLayout>
                  <c:x val="2.1821183988233344E-3"/>
                  <c:y val="2.281564046287281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2F9-4CF2-8546-4C659C45BF71}"/>
                </c:ext>
              </c:extLst>
            </c:dLbl>
            <c:dLbl>
              <c:idx val="3"/>
              <c:layout>
                <c:manualLayout>
                  <c:x val="-4.0005041836771469E-17"/>
                  <c:y val="-6.8446921388621799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44-40A5-88A7-0DFD63B41610}"/>
                </c:ext>
              </c:extLst>
            </c:dLbl>
            <c:dLbl>
              <c:idx val="5"/>
              <c:layout>
                <c:manualLayout>
                  <c:x val="0"/>
                  <c:y val="-1.597094832401164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2F9-4CF2-8546-4C659C45BF71}"/>
                </c:ext>
              </c:extLst>
            </c:dLbl>
            <c:dLbl>
              <c:idx val="6"/>
              <c:layout>
                <c:manualLayout>
                  <c:x val="0"/>
                  <c:y val="4.563128092574814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2F9-4CF2-8546-4C659C45BF71}"/>
                </c:ext>
              </c:extLst>
            </c:dLbl>
            <c:dLbl>
              <c:idx val="7"/>
              <c:layout>
                <c:manualLayout>
                  <c:x val="1.0910591994116872E-3"/>
                  <c:y val="3.1941896648023112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2F9-4CF2-8546-4C659C45BF71}"/>
                </c:ext>
              </c:extLst>
            </c:dLbl>
            <c:dLbl>
              <c:idx val="8"/>
              <c:layout>
                <c:manualLayout>
                  <c:x val="1.0910591994116872E-3"/>
                  <c:y val="-9.1262561851495443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2F9-4CF2-8546-4C659C45BF71}"/>
                </c:ext>
              </c:extLst>
            </c:dLbl>
            <c:dLbl>
              <c:idx val="10"/>
              <c:layout>
                <c:manualLayout>
                  <c:x val="0"/>
                  <c:y val="-6.844692138862095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49-40E9-AEB7-540901F3B6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0"/>
                <c:pt idx="0">
                  <c:v>2015</c:v>
                </c:pt>
                <c:pt idx="1">
                  <c:v>2016</c:v>
                </c:pt>
                <c:pt idx="2">
                  <c:v>2017</c:v>
                </c:pt>
                <c:pt idx="3">
                  <c:v>2018</c:v>
                </c:pt>
                <c:pt idx="4">
                  <c:v>2019</c:v>
                </c:pt>
                <c:pt idx="5">
                  <c:v>2020</c:v>
                </c:pt>
                <c:pt idx="6">
                  <c:v>2021</c:v>
                </c:pt>
                <c:pt idx="7">
                  <c:v>2022</c:v>
                </c:pt>
                <c:pt idx="8">
                  <c:v>2023</c:v>
                </c:pt>
                <c:pt idx="9">
                  <c:v>2024前三季</c:v>
                </c:pt>
              </c:strCache>
            </c:strRef>
          </c:cat>
          <c:val>
            <c:numRef>
              <c:f>Sheet1!$B$2:$B$12</c:f>
              <c:numCache>
                <c:formatCode>#,##0_ </c:formatCode>
                <c:ptCount val="11"/>
                <c:pt idx="0">
                  <c:v>55.33</c:v>
                </c:pt>
                <c:pt idx="1">
                  <c:v>46.09</c:v>
                </c:pt>
                <c:pt idx="2">
                  <c:v>48.77</c:v>
                </c:pt>
                <c:pt idx="3">
                  <c:v>39.79</c:v>
                </c:pt>
                <c:pt idx="4">
                  <c:v>44</c:v>
                </c:pt>
                <c:pt idx="5">
                  <c:v>32.72</c:v>
                </c:pt>
                <c:pt idx="6">
                  <c:v>49</c:v>
                </c:pt>
                <c:pt idx="7">
                  <c:v>68</c:v>
                </c:pt>
                <c:pt idx="8">
                  <c:v>42</c:v>
                </c:pt>
                <c:pt idx="9">
                  <c:v>15</c:v>
                </c:pt>
              </c:numCache>
            </c:numRef>
          </c:val>
          <c:extLst xmlns:c16r2="http://schemas.microsoft.com/office/drawing/2015/06/chart">
            <c:ext xmlns:c16="http://schemas.microsoft.com/office/drawing/2014/chart" uri="{C3380CC4-5D6E-409C-BE32-E72D297353CC}">
              <c16:uniqueId val="{00000001-4944-40A5-88A7-0DFD63B41610}"/>
            </c:ext>
          </c:extLst>
        </c:ser>
        <c:ser>
          <c:idx val="1"/>
          <c:order val="1"/>
          <c:tx>
            <c:strRef>
              <c:f>Sheet1!$C$1</c:f>
              <c:strCache>
                <c:ptCount val="1"/>
                <c:pt idx="0">
                  <c:v>越南</c:v>
                </c:pt>
              </c:strCache>
            </c:strRef>
          </c:tx>
          <c:spPr>
            <a:solidFill>
              <a:schemeClr val="accent6">
                <a:lumMod val="60000"/>
                <a:lumOff val="40000"/>
              </a:schemeClr>
            </a:solidFill>
            <a:ln>
              <a:noFill/>
            </a:ln>
            <a:effectLst/>
          </c:spPr>
          <c:invertIfNegative val="0"/>
          <c:dPt>
            <c:idx val="3"/>
            <c:invertIfNegative val="0"/>
            <c:bubble3D val="0"/>
            <c:extLst xmlns:c16r2="http://schemas.microsoft.com/office/drawing/2015/06/chart">
              <c:ext xmlns:c16="http://schemas.microsoft.com/office/drawing/2014/chart" uri="{C3380CC4-5D6E-409C-BE32-E72D297353CC}">
                <c16:uniqueId val="{00000002-4944-40A5-88A7-0DFD63B41610}"/>
              </c:ext>
            </c:extLst>
          </c:dPt>
          <c:dLbls>
            <c:dLbl>
              <c:idx val="0"/>
              <c:layout>
                <c:manualLayout>
                  <c:x val="1.2755083412334897E-3"/>
                  <c:y val="-1.492178816414398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506-4C1F-B5CB-AD18DB56229B}"/>
                </c:ext>
              </c:extLst>
            </c:dLbl>
            <c:dLbl>
              <c:idx val="1"/>
              <c:layout>
                <c:manualLayout>
                  <c:x val="-4.536057144010794E-5"/>
                  <c:y val="-8.240039221343510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506-4C1F-B5CB-AD18DB56229B}"/>
                </c:ext>
              </c:extLst>
            </c:dLbl>
            <c:dLbl>
              <c:idx val="4"/>
              <c:layout>
                <c:manualLayout>
                  <c:x val="1.0910591994116872E-3"/>
                  <c:y val="1.597094832401147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2F9-4CF2-8546-4C659C45BF71}"/>
                </c:ext>
              </c:extLst>
            </c:dLbl>
            <c:dLbl>
              <c:idx val="6"/>
              <c:layout>
                <c:manualLayout>
                  <c:x val="0"/>
                  <c:y val="4.56312809257473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2F9-4CF2-8546-4C659C45BF71}"/>
                </c:ext>
              </c:extLst>
            </c:dLbl>
            <c:dLbl>
              <c:idx val="7"/>
              <c:layout>
                <c:manualLayout>
                  <c:x val="0"/>
                  <c:y val="0.107233510175506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2F9-4CF2-8546-4C659C45BF71}"/>
                </c:ext>
              </c:extLst>
            </c:dLbl>
            <c:dLbl>
              <c:idx val="9"/>
              <c:layout>
                <c:manualLayout>
                  <c:x val="0"/>
                  <c:y val="5.222065240453393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506-4C1F-B5CB-AD18DB56229B}"/>
                </c:ext>
              </c:extLst>
            </c:dLbl>
            <c:dLbl>
              <c:idx val="10"/>
              <c:layout>
                <c:manualLayout>
                  <c:x val="1.0910591994115271E-3"/>
                  <c:y val="-4.563128092574730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49-40E9-AEB7-540901F3B6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0"/>
                <c:pt idx="0">
                  <c:v>2015</c:v>
                </c:pt>
                <c:pt idx="1">
                  <c:v>2016</c:v>
                </c:pt>
                <c:pt idx="2">
                  <c:v>2017</c:v>
                </c:pt>
                <c:pt idx="3">
                  <c:v>2018</c:v>
                </c:pt>
                <c:pt idx="4">
                  <c:v>2019</c:v>
                </c:pt>
                <c:pt idx="5">
                  <c:v>2020</c:v>
                </c:pt>
                <c:pt idx="6">
                  <c:v>2021</c:v>
                </c:pt>
                <c:pt idx="7">
                  <c:v>2022</c:v>
                </c:pt>
                <c:pt idx="8">
                  <c:v>2023</c:v>
                </c:pt>
                <c:pt idx="9">
                  <c:v>2024前三季</c:v>
                </c:pt>
              </c:strCache>
            </c:strRef>
          </c:cat>
          <c:val>
            <c:numRef>
              <c:f>Sheet1!$C$2:$C$12</c:f>
              <c:numCache>
                <c:formatCode>#,##0_ </c:formatCode>
                <c:ptCount val="11"/>
                <c:pt idx="0">
                  <c:v>27.66</c:v>
                </c:pt>
                <c:pt idx="1">
                  <c:v>31.52</c:v>
                </c:pt>
                <c:pt idx="2">
                  <c:v>36.880000000000003</c:v>
                </c:pt>
                <c:pt idx="3">
                  <c:v>37.65</c:v>
                </c:pt>
                <c:pt idx="4">
                  <c:v>53</c:v>
                </c:pt>
                <c:pt idx="5">
                  <c:v>56.1</c:v>
                </c:pt>
                <c:pt idx="6">
                  <c:v>77</c:v>
                </c:pt>
                <c:pt idx="7">
                  <c:v>123</c:v>
                </c:pt>
                <c:pt idx="8">
                  <c:v>84</c:v>
                </c:pt>
                <c:pt idx="9">
                  <c:v>58</c:v>
                </c:pt>
              </c:numCache>
            </c:numRef>
          </c:val>
          <c:extLst xmlns:c16r2="http://schemas.microsoft.com/office/drawing/2015/06/chart">
            <c:ext xmlns:c16="http://schemas.microsoft.com/office/drawing/2014/chart" uri="{C3380CC4-5D6E-409C-BE32-E72D297353CC}">
              <c16:uniqueId val="{00000003-4944-40A5-88A7-0DFD63B41610}"/>
            </c:ext>
          </c:extLst>
        </c:ser>
        <c:ser>
          <c:idx val="2"/>
          <c:order val="2"/>
          <c:tx>
            <c:strRef>
              <c:f>Sheet1!$D$1</c:f>
              <c:strCache>
                <c:ptCount val="1"/>
                <c:pt idx="0">
                  <c:v>柬埔寨</c:v>
                </c:pt>
              </c:strCache>
            </c:strRef>
          </c:tx>
          <c:spPr>
            <a:solidFill>
              <a:schemeClr val="accent1">
                <a:lumMod val="40000"/>
                <a:lumOff val="60000"/>
              </a:schemeClr>
            </a:solidFill>
            <a:ln>
              <a:noFill/>
            </a:ln>
            <a:effectLst/>
          </c:spPr>
          <c:invertIfNegative val="0"/>
          <c:dLbls>
            <c:dLbl>
              <c:idx val="0"/>
              <c:layout>
                <c:manualLayout>
                  <c:x val="2.9041934044182743E-3"/>
                  <c:y val="-1.316516349921501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849-40E9-AEB7-540901F3B62E}"/>
                </c:ext>
              </c:extLst>
            </c:dLbl>
            <c:dLbl>
              <c:idx val="1"/>
              <c:layout>
                <c:manualLayout>
                  <c:x val="-2.3384628483817881E-17"/>
                  <c:y val="-8.824291770966823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849-40E9-AEB7-540901F3B62E}"/>
                </c:ext>
              </c:extLst>
            </c:dLbl>
            <c:dLbl>
              <c:idx val="2"/>
              <c:layout>
                <c:manualLayout>
                  <c:x val="2.3665675406451766E-3"/>
                  <c:y val="-8.8817515657009533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849-40E9-AEB7-540901F3B62E}"/>
                </c:ext>
              </c:extLst>
            </c:dLbl>
            <c:dLbl>
              <c:idx val="3"/>
              <c:layout>
                <c:manualLayout>
                  <c:x val="1.2755399250022231E-3"/>
                  <c:y val="-9.630537273447370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849-40E9-AEB7-540901F3B62E}"/>
                </c:ext>
              </c:extLst>
            </c:dLbl>
            <c:dLbl>
              <c:idx val="4"/>
              <c:layout>
                <c:manualLayout>
                  <c:x val="-1.0910591994116872E-3"/>
                  <c:y val="-6.450358825350224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849-40E9-AEB7-540901F3B62E}"/>
                </c:ext>
              </c:extLst>
            </c:dLbl>
            <c:dLbl>
              <c:idx val="7"/>
              <c:layout>
                <c:manualLayout>
                  <c:x val="0"/>
                  <c:y val="1.2342542887565401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2F9-4CF2-8546-4C659C45BF71}"/>
                </c:ext>
              </c:extLst>
            </c:dLbl>
            <c:dLbl>
              <c:idx val="8"/>
              <c:layout>
                <c:manualLayout>
                  <c:x val="1.0910591994116872E-3"/>
                  <c:y val="5.0217763610921409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849-40E9-AEB7-540901F3B62E}"/>
                </c:ext>
              </c:extLst>
            </c:dLbl>
            <c:dLbl>
              <c:idx val="9"/>
              <c:layout>
                <c:manualLayout>
                  <c:x val="-1.6002016734708588E-16"/>
                  <c:y val="1.179945878426410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849-40E9-AEB7-540901F3B62E}"/>
                </c:ext>
              </c:extLst>
            </c:dLbl>
            <c:dLbl>
              <c:idx val="10"/>
              <c:layout>
                <c:manualLayout>
                  <c:x val="0"/>
                  <c:y val="-1.825251237029908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849-40E9-AEB7-540901F3B6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0"/>
                <c:pt idx="0">
                  <c:v>2015</c:v>
                </c:pt>
                <c:pt idx="1">
                  <c:v>2016</c:v>
                </c:pt>
                <c:pt idx="2">
                  <c:v>2017</c:v>
                </c:pt>
                <c:pt idx="3">
                  <c:v>2018</c:v>
                </c:pt>
                <c:pt idx="4">
                  <c:v>2019</c:v>
                </c:pt>
                <c:pt idx="5">
                  <c:v>2020</c:v>
                </c:pt>
                <c:pt idx="6">
                  <c:v>2021</c:v>
                </c:pt>
                <c:pt idx="7">
                  <c:v>2022</c:v>
                </c:pt>
                <c:pt idx="8">
                  <c:v>2023</c:v>
                </c:pt>
                <c:pt idx="9">
                  <c:v>2024前三季</c:v>
                </c:pt>
              </c:strCache>
            </c:strRef>
          </c:cat>
          <c:val>
            <c:numRef>
              <c:f>Sheet1!$D$2:$D$12</c:f>
              <c:numCache>
                <c:formatCode>#,##0_ </c:formatCode>
                <c:ptCount val="11"/>
                <c:pt idx="0">
                  <c:v>6.15</c:v>
                </c:pt>
                <c:pt idx="1">
                  <c:v>12.27</c:v>
                </c:pt>
                <c:pt idx="2">
                  <c:v>17.18</c:v>
                </c:pt>
                <c:pt idx="3">
                  <c:v>22.57</c:v>
                </c:pt>
                <c:pt idx="4">
                  <c:v>31</c:v>
                </c:pt>
                <c:pt idx="5">
                  <c:v>24</c:v>
                </c:pt>
                <c:pt idx="6">
                  <c:v>29</c:v>
                </c:pt>
                <c:pt idx="7">
                  <c:v>51</c:v>
                </c:pt>
                <c:pt idx="8">
                  <c:v>43</c:v>
                </c:pt>
                <c:pt idx="9">
                  <c:v>29</c:v>
                </c:pt>
              </c:numCache>
            </c:numRef>
          </c:val>
          <c:extLst xmlns:c16r2="http://schemas.microsoft.com/office/drawing/2015/06/chart">
            <c:ext xmlns:c16="http://schemas.microsoft.com/office/drawing/2014/chart" uri="{C3380CC4-5D6E-409C-BE32-E72D297353CC}">
              <c16:uniqueId val="{0000000B-B506-4C1F-B5CB-AD18DB56229B}"/>
            </c:ext>
          </c:extLst>
        </c:ser>
        <c:dLbls>
          <c:dLblPos val="ctr"/>
          <c:showLegendKey val="0"/>
          <c:showVal val="1"/>
          <c:showCatName val="0"/>
          <c:showSerName val="0"/>
          <c:showPercent val="0"/>
          <c:showBubbleSize val="0"/>
        </c:dLbls>
        <c:gapWidth val="50"/>
        <c:overlap val="100"/>
        <c:axId val="331036160"/>
        <c:axId val="331037696"/>
      </c:barChart>
      <c:catAx>
        <c:axId val="331036160"/>
        <c:scaling>
          <c:orientation val="minMax"/>
        </c:scaling>
        <c:delete val="0"/>
        <c:axPos val="b"/>
        <c:numFmt formatCode="General"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31037696"/>
        <c:crosses val="autoZero"/>
        <c:auto val="1"/>
        <c:lblAlgn val="ctr"/>
        <c:lblOffset val="100"/>
        <c:noMultiLvlLbl val="0"/>
      </c:catAx>
      <c:valAx>
        <c:axId val="331037696"/>
        <c:scaling>
          <c:orientation val="minMax"/>
          <c:max val="250"/>
          <c:min val="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zh-TW"/>
          </a:p>
        </c:txPr>
        <c:crossAx val="331036160"/>
        <c:crosses val="autoZero"/>
        <c:crossBetween val="between"/>
      </c:valAx>
      <c:spPr>
        <a:noFill/>
        <a:ln>
          <a:noFill/>
        </a:ln>
        <a:effectLst/>
      </c:spPr>
    </c:plotArea>
    <c:legend>
      <c:legendPos val="b"/>
      <c:layout>
        <c:manualLayout>
          <c:xMode val="edge"/>
          <c:yMode val="edge"/>
          <c:x val="0.39452339827999244"/>
          <c:y val="0.91542888822977042"/>
          <c:w val="0.22186370952395884"/>
          <c:h val="6.175547130735595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標楷體" panose="03000509000000000000" pitchFamily="65" charset="-12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431162178050606E-2"/>
          <c:y val="8.0994693967760073E-2"/>
          <c:w val="0.91314291051204377"/>
          <c:h val="0.74802281123994785"/>
        </c:manualLayout>
      </c:layout>
      <c:barChart>
        <c:barDir val="col"/>
        <c:grouping val="clustered"/>
        <c:varyColors val="0"/>
        <c:ser>
          <c:idx val="0"/>
          <c:order val="0"/>
          <c:tx>
            <c:strRef>
              <c:f>工作表1!$B$1</c:f>
              <c:strCache>
                <c:ptCount val="1"/>
                <c:pt idx="0">
                  <c:v>資本性支出</c:v>
                </c:pt>
              </c:strCache>
            </c:strRef>
          </c:tx>
          <c:spPr>
            <a:pattFill prst="narHorz">
              <a:fgClr>
                <a:schemeClr val="accent5">
                  <a:shade val="65000"/>
                </a:schemeClr>
              </a:fgClr>
              <a:bgClr>
                <a:schemeClr val="accent5">
                  <a:shade val="65000"/>
                  <a:lumMod val="20000"/>
                  <a:lumOff val="80000"/>
                </a:schemeClr>
              </a:bgClr>
            </a:pattFill>
            <a:ln>
              <a:noFill/>
            </a:ln>
            <a:effectLst>
              <a:innerShdw blurRad="114300">
                <a:schemeClr val="accent5">
                  <a:shade val="65000"/>
                </a:schemeClr>
              </a:innerShdw>
            </a:effectLst>
          </c:spPr>
          <c:invertIfNegative val="0"/>
          <c:dLbls>
            <c:dLbl>
              <c:idx val="1"/>
              <c:layout>
                <c:manualLayout>
                  <c:x val="-1.4274604500726731E-3"/>
                  <c:y val="7.32837747799169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C6A-4176-8A23-AECBC09FA6CA}"/>
                </c:ext>
              </c:extLst>
            </c:dLbl>
            <c:dLbl>
              <c:idx val="2"/>
              <c:layout>
                <c:manualLayout>
                  <c:x val="0"/>
                  <c:y val="4.88558498532776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6A-4176-8A23-AECBC09FA6CA}"/>
                </c:ext>
              </c:extLst>
            </c:dLbl>
            <c:dLbl>
              <c:idx val="3"/>
              <c:layout>
                <c:manualLayout>
                  <c:x val="0"/>
                  <c:y val="2.4427924926638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C6A-4176-8A23-AECBC09FA6CA}"/>
                </c:ext>
              </c:extLst>
            </c:dLbl>
            <c:dLbl>
              <c:idx val="6"/>
              <c:layout>
                <c:manualLayout>
                  <c:x val="-1.42746045007265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C6A-4176-8A23-AECBC09FA6CA}"/>
                </c:ext>
              </c:extLst>
            </c:dLbl>
            <c:dLbl>
              <c:idx val="7"/>
              <c:layout>
                <c:manualLayout>
                  <c:x val="0"/>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C6A-4176-8A23-AECBC09FA6CA}"/>
                </c:ext>
              </c:extLst>
            </c:dLbl>
            <c:dLbl>
              <c:idx val="9"/>
              <c:layout>
                <c:manualLayout>
                  <c:x val="-1.4274604500726599E-3"/>
                  <c:y val="2.442792492663883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C6A-4176-8A23-AECBC09FA6CA}"/>
                </c:ext>
              </c:extLst>
            </c:dLbl>
            <c:dLbl>
              <c:idx val="10"/>
              <c:layout>
                <c:manualLayout>
                  <c:x val="-8.5647627004359593E-3"/>
                  <c:y val="5.078123196757420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C6A-4176-8A23-AECBC09FA6C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2024前三季</c:v>
                </c:pt>
              </c:strCache>
            </c:strRef>
          </c:cat>
          <c:val>
            <c:numRef>
              <c:f>工作表1!$B$2:$B$14</c:f>
              <c:numCache>
                <c:formatCode>_-* #,##0_-;\-* #,##0_-;_-* "-"??_-;_-@_-</c:formatCode>
                <c:ptCount val="13"/>
                <c:pt idx="0">
                  <c:v>385.041</c:v>
                </c:pt>
                <c:pt idx="1">
                  <c:v>481.21199999999999</c:v>
                </c:pt>
                <c:pt idx="2">
                  <c:v>738.42399999999998</c:v>
                </c:pt>
                <c:pt idx="3">
                  <c:v>957.89400000000001</c:v>
                </c:pt>
                <c:pt idx="4">
                  <c:v>586.88499999999999</c:v>
                </c:pt>
                <c:pt idx="5">
                  <c:v>703.59400000000005</c:v>
                </c:pt>
                <c:pt idx="6">
                  <c:v>965.38499999999999</c:v>
                </c:pt>
                <c:pt idx="7">
                  <c:v>1506.8530000000001</c:v>
                </c:pt>
                <c:pt idx="8">
                  <c:v>1240.894</c:v>
                </c:pt>
                <c:pt idx="9">
                  <c:v>2001</c:v>
                </c:pt>
                <c:pt idx="10">
                  <c:v>1552</c:v>
                </c:pt>
                <c:pt idx="11">
                  <c:v>956</c:v>
                </c:pt>
                <c:pt idx="12">
                  <c:v>1156</c:v>
                </c:pt>
              </c:numCache>
            </c:numRef>
          </c:val>
          <c:extLst xmlns:c16r2="http://schemas.microsoft.com/office/drawing/2015/06/chart">
            <c:ext xmlns:c16="http://schemas.microsoft.com/office/drawing/2014/chart" uri="{C3380CC4-5D6E-409C-BE32-E72D297353CC}">
              <c16:uniqueId val="{00000009-A4A6-4F7D-A488-6B3F39D4CBC6}"/>
            </c:ext>
          </c:extLst>
        </c:ser>
        <c:ser>
          <c:idx val="1"/>
          <c:order val="1"/>
          <c:tx>
            <c:strRef>
              <c:f>工作表1!$C$1</c:f>
              <c:strCache>
                <c:ptCount val="1"/>
                <c:pt idx="0">
                  <c:v>員工人數</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工作表1!$A$2:$A$14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2024前三季</c:v>
                </c:pt>
              </c:strCache>
            </c:strRef>
          </c:cat>
          <c:val>
            <c:numRef>
              <c:f>工作表1!$C$2:$C$14</c:f>
            </c:numRef>
          </c:val>
          <c:extLst xmlns:c16r2="http://schemas.microsoft.com/office/drawing/2015/06/chart">
            <c:ext xmlns:c16="http://schemas.microsoft.com/office/drawing/2014/chart" uri="{C3380CC4-5D6E-409C-BE32-E72D297353CC}">
              <c16:uniqueId val="{0000000A-A4A6-4F7D-A488-6B3F39D4CBC6}"/>
            </c:ext>
          </c:extLst>
        </c:ser>
        <c:dLbls>
          <c:showLegendKey val="0"/>
          <c:showVal val="0"/>
          <c:showCatName val="0"/>
          <c:showSerName val="0"/>
          <c:showPercent val="0"/>
          <c:showBubbleSize val="0"/>
        </c:dLbls>
        <c:gapWidth val="150"/>
        <c:axId val="341106048"/>
        <c:axId val="341189760"/>
      </c:barChart>
      <c:lineChart>
        <c:grouping val="standard"/>
        <c:varyColors val="0"/>
        <c:ser>
          <c:idx val="2"/>
          <c:order val="2"/>
          <c:tx>
            <c:strRef>
              <c:f>工作表1!$D$1</c:f>
              <c:strCache>
                <c:ptCount val="1"/>
                <c:pt idx="0">
                  <c:v>合併營收</c:v>
                </c:pt>
              </c:strCache>
            </c:strRef>
          </c:tx>
          <c:spPr>
            <a:ln w="44450" cap="rnd">
              <a:solidFill>
                <a:schemeClr val="accent2"/>
              </a:solidFill>
              <a:round/>
            </a:ln>
            <a:effectLst/>
          </c:spPr>
          <c:marker>
            <c:symbol val="triangle"/>
            <c:size val="10"/>
            <c:spPr>
              <a:solidFill>
                <a:schemeClr val="accent2"/>
              </a:solidFill>
              <a:ln>
                <a:noFill/>
              </a:ln>
              <a:effectLst/>
            </c:spPr>
          </c:marker>
          <c:dPt>
            <c:idx val="10"/>
            <c:bubble3D val="0"/>
            <c:extLst xmlns:c16r2="http://schemas.microsoft.com/office/drawing/2015/06/chart">
              <c:ext xmlns:c16="http://schemas.microsoft.com/office/drawing/2014/chart" uri="{C3380CC4-5D6E-409C-BE32-E72D297353CC}">
                <c16:uniqueId val="{0000000C-A4A6-4F7D-A488-6B3F39D4CBC6}"/>
              </c:ext>
            </c:extLst>
          </c:dPt>
          <c:dLbls>
            <c:dLbl>
              <c:idx val="2"/>
              <c:layout>
                <c:manualLayout>
                  <c:x val="-3.5492312267800086E-2"/>
                  <c:y val="-5.01697617071189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63-4614-B141-1FD886E2884E}"/>
                </c:ext>
              </c:extLst>
            </c:dLbl>
            <c:dLbl>
              <c:idx val="6"/>
              <c:layout>
                <c:manualLayout>
                  <c:x val="-4.5309147991858097E-2"/>
                  <c:y val="-4.108558782059155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C6A-4176-8A23-AECBC09FA6CA}"/>
                </c:ext>
              </c:extLst>
            </c:dLbl>
            <c:dLbl>
              <c:idx val="7"/>
              <c:layout>
                <c:manualLayout>
                  <c:x val="-4.0714768786812607E-2"/>
                  <c:y val="-3.88462671822561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6A-486D-B35C-5E9C6CD8AB57}"/>
                </c:ext>
              </c:extLst>
            </c:dLbl>
            <c:dLbl>
              <c:idx val="8"/>
              <c:layout>
                <c:manualLayout>
                  <c:x val="-5.0554579624699295E-2"/>
                  <c:y val="-4.42324322827145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C6A-4176-8A23-AECBC09FA6CA}"/>
                </c:ext>
              </c:extLst>
            </c:dLbl>
            <c:dLbl>
              <c:idx val="9"/>
              <c:layout>
                <c:manualLayout>
                  <c:x val="-6.879029116287097E-2"/>
                  <c:y val="-3.76258420650541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C6A-4176-8A23-AECBC09FA6CA}"/>
                </c:ext>
              </c:extLst>
            </c:dLbl>
            <c:dLbl>
              <c:idx val="10"/>
              <c:layout>
                <c:manualLayout>
                  <c:x val="-3.8476479198683293E-2"/>
                  <c:y val="-3.55100421315318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4A6-4F7D-A488-6B3F39D4CBC6}"/>
                </c:ext>
              </c:extLst>
            </c:dLbl>
            <c:dLbl>
              <c:idx val="11"/>
              <c:layout>
                <c:manualLayout>
                  <c:x val="-3.7782138865722674E-2"/>
                  <c:y val="-7.22709783181844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63-4614-B141-1FD886E2884E}"/>
                </c:ext>
              </c:extLst>
            </c:dLbl>
            <c:dLbl>
              <c:idx val="12"/>
              <c:layout>
                <c:manualLayout>
                  <c:x val="-3.6245701278778006E-2"/>
                  <c:y val="-8.11114649626106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05-406C-A460-1B33D311628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zh-TW"/>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2024前三季</c:v>
                </c:pt>
              </c:strCache>
            </c:strRef>
          </c:cat>
          <c:val>
            <c:numRef>
              <c:f>工作表1!$D$2:$D$14</c:f>
              <c:numCache>
                <c:formatCode>_-* #,##0_-;\-* #,##0_-;_-* "-"??_-;_-@_-</c:formatCode>
                <c:ptCount val="13"/>
                <c:pt idx="0">
                  <c:v>5990.83</c:v>
                </c:pt>
                <c:pt idx="1">
                  <c:v>6938.5420000000004</c:v>
                </c:pt>
                <c:pt idx="2">
                  <c:v>8524.5969999999998</c:v>
                </c:pt>
                <c:pt idx="3">
                  <c:v>9045.9580000000005</c:v>
                </c:pt>
                <c:pt idx="4">
                  <c:v>9079.8449999999993</c:v>
                </c:pt>
                <c:pt idx="5">
                  <c:v>10388.151</c:v>
                </c:pt>
                <c:pt idx="6">
                  <c:v>10070.151</c:v>
                </c:pt>
                <c:pt idx="7">
                  <c:v>12842.525</c:v>
                </c:pt>
                <c:pt idx="8">
                  <c:v>11344.641</c:v>
                </c:pt>
                <c:pt idx="9">
                  <c:v>15544.261</c:v>
                </c:pt>
                <c:pt idx="10">
                  <c:v>24181</c:v>
                </c:pt>
                <c:pt idx="11">
                  <c:v>16893</c:v>
                </c:pt>
              </c:numCache>
            </c:numRef>
          </c:val>
          <c:smooth val="0"/>
          <c:extLst xmlns:c16r2="http://schemas.microsoft.com/office/drawing/2015/06/chart">
            <c:ext xmlns:c16="http://schemas.microsoft.com/office/drawing/2014/chart" uri="{C3380CC4-5D6E-409C-BE32-E72D297353CC}">
              <c16:uniqueId val="{00000016-A4A6-4F7D-A488-6B3F39D4CBC6}"/>
            </c:ext>
          </c:extLst>
        </c:ser>
        <c:dLbls>
          <c:showLegendKey val="0"/>
          <c:showVal val="0"/>
          <c:showCatName val="0"/>
          <c:showSerName val="0"/>
          <c:showPercent val="0"/>
          <c:showBubbleSize val="0"/>
        </c:dLbls>
        <c:marker val="1"/>
        <c:smooth val="0"/>
        <c:axId val="341205376"/>
        <c:axId val="341191296"/>
      </c:lineChart>
      <c:catAx>
        <c:axId val="3411060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1189760"/>
        <c:crosses val="autoZero"/>
        <c:auto val="1"/>
        <c:lblAlgn val="ctr"/>
        <c:lblOffset val="100"/>
        <c:noMultiLvlLbl val="0"/>
      </c:catAx>
      <c:valAx>
        <c:axId val="341189760"/>
        <c:scaling>
          <c:orientation val="minMax"/>
          <c:max val="5000"/>
          <c:min val="0"/>
        </c:scaling>
        <c:delete val="0"/>
        <c:axPos val="l"/>
        <c:majorGridlines>
          <c:spPr>
            <a:ln>
              <a:solidFill>
                <a:schemeClr val="tx1">
                  <a:lumMod val="15000"/>
                  <a:lumOff val="85000"/>
                </a:schemeClr>
              </a:solidFill>
            </a:ln>
            <a:effectLst/>
          </c:spPr>
        </c:majorGridlines>
        <c:numFmt formatCode="_-* #,##0_-;\-* #,##0_-;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341106048"/>
        <c:crosses val="autoZero"/>
        <c:crossBetween val="between"/>
        <c:majorUnit val="500"/>
      </c:valAx>
      <c:valAx>
        <c:axId val="341191296"/>
        <c:scaling>
          <c:orientation val="minMax"/>
          <c:max val="25000"/>
          <c:min val="-5000"/>
        </c:scaling>
        <c:delete val="0"/>
        <c:axPos val="r"/>
        <c:numFmt formatCode="_-* #,##0_-;\-* #,##0_-;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341205376"/>
        <c:crosses val="max"/>
        <c:crossBetween val="between"/>
        <c:majorUnit val="10000"/>
      </c:valAx>
      <c:catAx>
        <c:axId val="341205376"/>
        <c:scaling>
          <c:orientation val="minMax"/>
        </c:scaling>
        <c:delete val="1"/>
        <c:axPos val="t"/>
        <c:numFmt formatCode="General" sourceLinked="1"/>
        <c:majorTickMark val="none"/>
        <c:minorTickMark val="none"/>
        <c:tickLblPos val="nextTo"/>
        <c:crossAx val="341191296"/>
        <c:crosses val="max"/>
        <c:auto val="1"/>
        <c:lblAlgn val="ctr"/>
        <c:lblOffset val="100"/>
        <c:noMultiLvlLbl val="0"/>
      </c:catAx>
      <c:spPr>
        <a:noFill/>
        <a:ln>
          <a:noFill/>
        </a:ln>
        <a:effectLst/>
      </c:spPr>
    </c:plotArea>
    <c:legend>
      <c:legendPos val="b"/>
      <c:layout>
        <c:manualLayout>
          <c:xMode val="edge"/>
          <c:yMode val="edge"/>
          <c:x val="0.39302160018672005"/>
          <c:y val="0.93709123625852508"/>
          <c:w val="0.23799997890474708"/>
          <c:h val="4.522779045262247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標楷體" panose="03000509000000000000" pitchFamily="65" charset="-12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7111469892626"/>
          <c:y val="6.7547257315114628E-2"/>
          <c:w val="0.85790875526824883"/>
          <c:h val="0.72140709792307922"/>
        </c:manualLayout>
      </c:layout>
      <c:scatterChart>
        <c:scatterStyle val="smoothMarker"/>
        <c:varyColors val="0"/>
        <c:ser>
          <c:idx val="0"/>
          <c:order val="0"/>
          <c:spPr>
            <a:ln w="19050" cap="rnd">
              <a:solidFill>
                <a:schemeClr val="accent1"/>
              </a:solidFill>
              <a:round/>
            </a:ln>
            <a:effectLst/>
          </c:spPr>
          <c:marker>
            <c:symbol val="none"/>
          </c:marker>
          <c:xVal>
            <c:strRef>
              <c:f>月營收!$B$2:$N$2</c:f>
              <c:strCache>
                <c:ptCount val="13"/>
                <c:pt idx="0">
                  <c:v>月營收/百萬元</c:v>
                </c:pt>
                <c:pt idx="1">
                  <c:v>一月</c:v>
                </c:pt>
                <c:pt idx="2">
                  <c:v>二月</c:v>
                </c:pt>
                <c:pt idx="3">
                  <c:v>三月</c:v>
                </c:pt>
                <c:pt idx="4">
                  <c:v>四月</c:v>
                </c:pt>
                <c:pt idx="5">
                  <c:v>五月</c:v>
                </c:pt>
                <c:pt idx="6">
                  <c:v>六月</c:v>
                </c:pt>
                <c:pt idx="7">
                  <c:v>七月</c:v>
                </c:pt>
                <c:pt idx="8">
                  <c:v>八月</c:v>
                </c:pt>
                <c:pt idx="9">
                  <c:v>九月</c:v>
                </c:pt>
                <c:pt idx="10">
                  <c:v>十月</c:v>
                </c:pt>
                <c:pt idx="11">
                  <c:v>十一月</c:v>
                </c:pt>
                <c:pt idx="12">
                  <c:v>十二月</c:v>
                </c:pt>
              </c:strCache>
            </c:strRef>
          </c:xVal>
          <c:yVal>
            <c:numRef>
              <c:f>月營收!$B$3:$N$3</c:f>
            </c:numRef>
          </c:yVal>
          <c:smooth val="1"/>
          <c:extLst xmlns:c16r2="http://schemas.microsoft.com/office/drawing/2015/06/chart">
            <c:ext xmlns:c16="http://schemas.microsoft.com/office/drawing/2014/chart" uri="{C3380CC4-5D6E-409C-BE32-E72D297353CC}">
              <c16:uniqueId val="{00000000-CB5A-4EE8-B00E-E4EACA801A82}"/>
            </c:ext>
          </c:extLst>
        </c:ser>
        <c:ser>
          <c:idx val="1"/>
          <c:order val="1"/>
          <c:spPr>
            <a:ln w="19050" cap="rnd">
              <a:solidFill>
                <a:schemeClr val="accent2"/>
              </a:solidFill>
              <a:round/>
            </a:ln>
            <a:effectLst/>
          </c:spPr>
          <c:marker>
            <c:symbol val="none"/>
          </c:marker>
          <c:xVal>
            <c:strRef>
              <c:f>月營收!$B$2:$N$2</c:f>
              <c:strCache>
                <c:ptCount val="13"/>
                <c:pt idx="0">
                  <c:v>月營收/百萬元</c:v>
                </c:pt>
                <c:pt idx="1">
                  <c:v>一月</c:v>
                </c:pt>
                <c:pt idx="2">
                  <c:v>二月</c:v>
                </c:pt>
                <c:pt idx="3">
                  <c:v>三月</c:v>
                </c:pt>
                <c:pt idx="4">
                  <c:v>四月</c:v>
                </c:pt>
                <c:pt idx="5">
                  <c:v>五月</c:v>
                </c:pt>
                <c:pt idx="6">
                  <c:v>六月</c:v>
                </c:pt>
                <c:pt idx="7">
                  <c:v>七月</c:v>
                </c:pt>
                <c:pt idx="8">
                  <c:v>八月</c:v>
                </c:pt>
                <c:pt idx="9">
                  <c:v>九月</c:v>
                </c:pt>
                <c:pt idx="10">
                  <c:v>十月</c:v>
                </c:pt>
                <c:pt idx="11">
                  <c:v>十一月</c:v>
                </c:pt>
                <c:pt idx="12">
                  <c:v>十二月</c:v>
                </c:pt>
              </c:strCache>
            </c:strRef>
          </c:xVal>
          <c:yVal>
            <c:numRef>
              <c:f>月營收!$B$4:$N$4</c:f>
            </c:numRef>
          </c:yVal>
          <c:smooth val="1"/>
          <c:extLst xmlns:c16r2="http://schemas.microsoft.com/office/drawing/2015/06/chart">
            <c:ext xmlns:c16="http://schemas.microsoft.com/office/drawing/2014/chart" uri="{C3380CC4-5D6E-409C-BE32-E72D297353CC}">
              <c16:uniqueId val="{00000001-CB5A-4EE8-B00E-E4EACA801A82}"/>
            </c:ext>
          </c:extLst>
        </c:ser>
        <c:ser>
          <c:idx val="2"/>
          <c:order val="2"/>
          <c:spPr>
            <a:ln w="19050" cap="rnd">
              <a:solidFill>
                <a:schemeClr val="accent3"/>
              </a:solidFill>
              <a:round/>
            </a:ln>
            <a:effectLst/>
          </c:spPr>
          <c:marker>
            <c:symbol val="none"/>
          </c:marker>
          <c:xVal>
            <c:strRef>
              <c:f>月營收!$B$2:$N$2</c:f>
              <c:strCache>
                <c:ptCount val="13"/>
                <c:pt idx="0">
                  <c:v>月營收/百萬元</c:v>
                </c:pt>
                <c:pt idx="1">
                  <c:v>一月</c:v>
                </c:pt>
                <c:pt idx="2">
                  <c:v>二月</c:v>
                </c:pt>
                <c:pt idx="3">
                  <c:v>三月</c:v>
                </c:pt>
                <c:pt idx="4">
                  <c:v>四月</c:v>
                </c:pt>
                <c:pt idx="5">
                  <c:v>五月</c:v>
                </c:pt>
                <c:pt idx="6">
                  <c:v>六月</c:v>
                </c:pt>
                <c:pt idx="7">
                  <c:v>七月</c:v>
                </c:pt>
                <c:pt idx="8">
                  <c:v>八月</c:v>
                </c:pt>
                <c:pt idx="9">
                  <c:v>九月</c:v>
                </c:pt>
                <c:pt idx="10">
                  <c:v>十月</c:v>
                </c:pt>
                <c:pt idx="11">
                  <c:v>十一月</c:v>
                </c:pt>
                <c:pt idx="12">
                  <c:v>十二月</c:v>
                </c:pt>
              </c:strCache>
            </c:strRef>
          </c:xVal>
          <c:yVal>
            <c:numRef>
              <c:f>月營收!$B$5:$N$5</c:f>
            </c:numRef>
          </c:yVal>
          <c:smooth val="1"/>
          <c:extLst xmlns:c16r2="http://schemas.microsoft.com/office/drawing/2015/06/chart">
            <c:ext xmlns:c16="http://schemas.microsoft.com/office/drawing/2014/chart" uri="{C3380CC4-5D6E-409C-BE32-E72D297353CC}">
              <c16:uniqueId val="{00000002-CB5A-4EE8-B00E-E4EACA801A82}"/>
            </c:ext>
          </c:extLst>
        </c:ser>
        <c:ser>
          <c:idx val="3"/>
          <c:order val="3"/>
          <c:spPr>
            <a:ln w="19050" cap="rnd">
              <a:solidFill>
                <a:schemeClr val="accent4"/>
              </a:solidFill>
              <a:round/>
            </a:ln>
            <a:effectLst/>
          </c:spPr>
          <c:marker>
            <c:symbol val="none"/>
          </c:marker>
          <c:xVal>
            <c:strRef>
              <c:f>月營收!$B$2:$N$2</c:f>
              <c:strCache>
                <c:ptCount val="13"/>
                <c:pt idx="0">
                  <c:v>月營收/百萬元</c:v>
                </c:pt>
                <c:pt idx="1">
                  <c:v>一月</c:v>
                </c:pt>
                <c:pt idx="2">
                  <c:v>二月</c:v>
                </c:pt>
                <c:pt idx="3">
                  <c:v>三月</c:v>
                </c:pt>
                <c:pt idx="4">
                  <c:v>四月</c:v>
                </c:pt>
                <c:pt idx="5">
                  <c:v>五月</c:v>
                </c:pt>
                <c:pt idx="6">
                  <c:v>六月</c:v>
                </c:pt>
                <c:pt idx="7">
                  <c:v>七月</c:v>
                </c:pt>
                <c:pt idx="8">
                  <c:v>八月</c:v>
                </c:pt>
                <c:pt idx="9">
                  <c:v>九月</c:v>
                </c:pt>
                <c:pt idx="10">
                  <c:v>十月</c:v>
                </c:pt>
                <c:pt idx="11">
                  <c:v>十一月</c:v>
                </c:pt>
                <c:pt idx="12">
                  <c:v>十二月</c:v>
                </c:pt>
              </c:strCache>
            </c:strRef>
          </c:xVal>
          <c:yVal>
            <c:numRef>
              <c:f>月營收!$B$6:$N$6</c:f>
            </c:numRef>
          </c:yVal>
          <c:smooth val="1"/>
          <c:extLst xmlns:c16r2="http://schemas.microsoft.com/office/drawing/2015/06/chart">
            <c:ext xmlns:c16="http://schemas.microsoft.com/office/drawing/2014/chart" uri="{C3380CC4-5D6E-409C-BE32-E72D297353CC}">
              <c16:uniqueId val="{00000003-CB5A-4EE8-B00E-E4EACA801A82}"/>
            </c:ext>
          </c:extLst>
        </c:ser>
        <c:ser>
          <c:idx val="4"/>
          <c:order val="4"/>
          <c:spPr>
            <a:ln w="19050" cap="rnd">
              <a:solidFill>
                <a:schemeClr val="accent5"/>
              </a:solidFill>
              <a:round/>
            </a:ln>
            <a:effectLst/>
          </c:spPr>
          <c:marker>
            <c:symbol val="none"/>
          </c:marker>
          <c:xVal>
            <c:strRef>
              <c:f>月營收!$B$2:$N$2</c:f>
              <c:strCache>
                <c:ptCount val="13"/>
                <c:pt idx="0">
                  <c:v>月營收/百萬元</c:v>
                </c:pt>
                <c:pt idx="1">
                  <c:v>一月</c:v>
                </c:pt>
                <c:pt idx="2">
                  <c:v>二月</c:v>
                </c:pt>
                <c:pt idx="3">
                  <c:v>三月</c:v>
                </c:pt>
                <c:pt idx="4">
                  <c:v>四月</c:v>
                </c:pt>
                <c:pt idx="5">
                  <c:v>五月</c:v>
                </c:pt>
                <c:pt idx="6">
                  <c:v>六月</c:v>
                </c:pt>
                <c:pt idx="7">
                  <c:v>七月</c:v>
                </c:pt>
                <c:pt idx="8">
                  <c:v>八月</c:v>
                </c:pt>
                <c:pt idx="9">
                  <c:v>九月</c:v>
                </c:pt>
                <c:pt idx="10">
                  <c:v>十月</c:v>
                </c:pt>
                <c:pt idx="11">
                  <c:v>十一月</c:v>
                </c:pt>
                <c:pt idx="12">
                  <c:v>十二月</c:v>
                </c:pt>
              </c:strCache>
            </c:strRef>
          </c:xVal>
          <c:yVal>
            <c:numRef>
              <c:f>月營收!$B$7:$N$7</c:f>
            </c:numRef>
          </c:yVal>
          <c:smooth val="1"/>
          <c:extLst xmlns:c16r2="http://schemas.microsoft.com/office/drawing/2015/06/chart">
            <c:ext xmlns:c16="http://schemas.microsoft.com/office/drawing/2014/chart" uri="{C3380CC4-5D6E-409C-BE32-E72D297353CC}">
              <c16:uniqueId val="{00000004-CB5A-4EE8-B00E-E4EACA801A82}"/>
            </c:ext>
          </c:extLst>
        </c:ser>
        <c:ser>
          <c:idx val="5"/>
          <c:order val="5"/>
          <c:tx>
            <c:strRef>
              <c:f>月營收!$B$10</c:f>
              <c:strCache>
                <c:ptCount val="1"/>
                <c:pt idx="0">
                  <c:v>2020</c:v>
                </c:pt>
              </c:strCache>
            </c:strRef>
          </c:tx>
          <c:spPr>
            <a:ln w="19050" cap="rnd">
              <a:solidFill>
                <a:schemeClr val="accent6"/>
              </a:solidFill>
              <a:round/>
            </a:ln>
            <a:effectLst/>
          </c:spPr>
          <c:marker>
            <c:symbol val="none"/>
          </c:marker>
          <c:xVal>
            <c:strRef>
              <c:f>月營收!$C$2:$N$2</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月營收!$C$10:$N$10</c:f>
            </c:numRef>
          </c:yVal>
          <c:smooth val="1"/>
          <c:extLst xmlns:c16r2="http://schemas.microsoft.com/office/drawing/2015/06/chart">
            <c:ext xmlns:c16="http://schemas.microsoft.com/office/drawing/2014/chart" uri="{C3380CC4-5D6E-409C-BE32-E72D297353CC}">
              <c16:uniqueId val="{00000005-CB5A-4EE8-B00E-E4EACA801A82}"/>
            </c:ext>
          </c:extLst>
        </c:ser>
        <c:ser>
          <c:idx val="6"/>
          <c:order val="6"/>
          <c:tx>
            <c:strRef>
              <c:f>月營收!$B$11</c:f>
              <c:strCache>
                <c:ptCount val="1"/>
                <c:pt idx="0">
                  <c:v>2021</c:v>
                </c:pt>
              </c:strCache>
            </c:strRef>
          </c:tx>
          <c:spPr>
            <a:ln w="38100" cap="rnd">
              <a:solidFill>
                <a:srgbClr val="FF0000">
                  <a:alpha val="30000"/>
                </a:srgbClr>
              </a:solidFill>
              <a:round/>
            </a:ln>
            <a:effectLst/>
          </c:spPr>
          <c:marker>
            <c:symbol val="none"/>
          </c:marker>
          <c:xVal>
            <c:strRef>
              <c:f>月營收!$C$2:$N$2</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月營收!$C$11:$N$11</c:f>
              <c:numCache>
                <c:formatCode>#,##0</c:formatCode>
                <c:ptCount val="12"/>
                <c:pt idx="0">
                  <c:v>1374.9469999999999</c:v>
                </c:pt>
                <c:pt idx="1">
                  <c:v>896.827</c:v>
                </c:pt>
                <c:pt idx="2">
                  <c:v>1145.075</c:v>
                </c:pt>
                <c:pt idx="3">
                  <c:v>966.89499999999998</c:v>
                </c:pt>
                <c:pt idx="4">
                  <c:v>1208.9090000000001</c:v>
                </c:pt>
                <c:pt idx="5">
                  <c:v>1303.5640000000001</c:v>
                </c:pt>
                <c:pt idx="6">
                  <c:v>1165.7819999999999</c:v>
                </c:pt>
                <c:pt idx="7">
                  <c:v>1503.546</c:v>
                </c:pt>
                <c:pt idx="8">
                  <c:v>1480.4849999999999</c:v>
                </c:pt>
                <c:pt idx="9">
                  <c:v>1471.01</c:v>
                </c:pt>
                <c:pt idx="10">
                  <c:v>1381.413</c:v>
                </c:pt>
                <c:pt idx="11">
                  <c:v>1645.808</c:v>
                </c:pt>
              </c:numCache>
            </c:numRef>
          </c:yVal>
          <c:smooth val="1"/>
          <c:extLst xmlns:c16r2="http://schemas.microsoft.com/office/drawing/2015/06/chart">
            <c:ext xmlns:c16="http://schemas.microsoft.com/office/drawing/2014/chart" uri="{C3380CC4-5D6E-409C-BE32-E72D297353CC}">
              <c16:uniqueId val="{00000006-CB5A-4EE8-B00E-E4EACA801A82}"/>
            </c:ext>
          </c:extLst>
        </c:ser>
        <c:ser>
          <c:idx val="7"/>
          <c:order val="7"/>
          <c:tx>
            <c:strRef>
              <c:f>月營收!$B$12</c:f>
              <c:strCache>
                <c:ptCount val="1"/>
                <c:pt idx="0">
                  <c:v>2022</c:v>
                </c:pt>
              </c:strCache>
            </c:strRef>
          </c:tx>
          <c:spPr>
            <a:ln w="38100" cap="rnd">
              <a:solidFill>
                <a:schemeClr val="accent2">
                  <a:alpha val="30000"/>
                </a:schemeClr>
              </a:solidFill>
              <a:round/>
            </a:ln>
            <a:effectLst/>
          </c:spPr>
          <c:marker>
            <c:symbol val="none"/>
          </c:marker>
          <c:xVal>
            <c:strRef>
              <c:f>月營收!$C$2:$N$2</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月營收!$C$12:$N$12</c:f>
              <c:numCache>
                <c:formatCode>#,##0</c:formatCode>
                <c:ptCount val="12"/>
                <c:pt idx="0">
                  <c:v>1469.029</c:v>
                </c:pt>
                <c:pt idx="1">
                  <c:v>1521</c:v>
                </c:pt>
                <c:pt idx="2">
                  <c:v>1686.0709999999999</c:v>
                </c:pt>
                <c:pt idx="3">
                  <c:v>1520.153</c:v>
                </c:pt>
                <c:pt idx="4">
                  <c:v>1958</c:v>
                </c:pt>
                <c:pt idx="5">
                  <c:v>2722.2350000000001</c:v>
                </c:pt>
                <c:pt idx="6">
                  <c:v>2091.076</c:v>
                </c:pt>
                <c:pt idx="7">
                  <c:v>2664.2370000000001</c:v>
                </c:pt>
                <c:pt idx="8">
                  <c:v>2483</c:v>
                </c:pt>
                <c:pt idx="9">
                  <c:v>1954</c:v>
                </c:pt>
                <c:pt idx="10">
                  <c:v>2052</c:v>
                </c:pt>
                <c:pt idx="11">
                  <c:v>2210</c:v>
                </c:pt>
              </c:numCache>
            </c:numRef>
          </c:yVal>
          <c:smooth val="1"/>
          <c:extLst xmlns:c16r2="http://schemas.microsoft.com/office/drawing/2015/06/chart">
            <c:ext xmlns:c16="http://schemas.microsoft.com/office/drawing/2014/chart" uri="{C3380CC4-5D6E-409C-BE32-E72D297353CC}">
              <c16:uniqueId val="{00000007-CB5A-4EE8-B00E-E4EACA801A82}"/>
            </c:ext>
          </c:extLst>
        </c:ser>
        <c:ser>
          <c:idx val="8"/>
          <c:order val="8"/>
          <c:tx>
            <c:strRef>
              <c:f>月營收!$B$13</c:f>
              <c:strCache>
                <c:ptCount val="1"/>
                <c:pt idx="0">
                  <c:v>2023</c:v>
                </c:pt>
              </c:strCache>
            </c:strRef>
          </c:tx>
          <c:spPr>
            <a:ln w="38100" cap="rnd">
              <a:solidFill>
                <a:srgbClr val="002060">
                  <a:alpha val="50000"/>
                </a:srgbClr>
              </a:solidFill>
              <a:round/>
            </a:ln>
            <a:effectLst/>
          </c:spPr>
          <c:marker>
            <c:symbol val="none"/>
          </c:marker>
          <c:xVal>
            <c:strRef>
              <c:f>月營收!$C$2:$N$2</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月營收!$C$13:$N$13</c:f>
              <c:numCache>
                <c:formatCode>#,##0</c:formatCode>
                <c:ptCount val="12"/>
                <c:pt idx="0">
                  <c:v>1521</c:v>
                </c:pt>
                <c:pt idx="1">
                  <c:v>1832</c:v>
                </c:pt>
                <c:pt idx="2">
                  <c:v>1700</c:v>
                </c:pt>
                <c:pt idx="3">
                  <c:v>1643</c:v>
                </c:pt>
                <c:pt idx="4">
                  <c:v>1664</c:v>
                </c:pt>
                <c:pt idx="5">
                  <c:v>1309</c:v>
                </c:pt>
                <c:pt idx="6">
                  <c:v>1714</c:v>
                </c:pt>
                <c:pt idx="7">
                  <c:v>977</c:v>
                </c:pt>
                <c:pt idx="8">
                  <c:v>852</c:v>
                </c:pt>
                <c:pt idx="9">
                  <c:v>1171</c:v>
                </c:pt>
                <c:pt idx="10">
                  <c:v>1376</c:v>
                </c:pt>
                <c:pt idx="11">
                  <c:v>1134</c:v>
                </c:pt>
              </c:numCache>
            </c:numRef>
          </c:yVal>
          <c:smooth val="1"/>
          <c:extLst xmlns:c16r2="http://schemas.microsoft.com/office/drawing/2015/06/chart">
            <c:ext xmlns:c16="http://schemas.microsoft.com/office/drawing/2014/chart" uri="{C3380CC4-5D6E-409C-BE32-E72D297353CC}">
              <c16:uniqueId val="{00000008-CB5A-4EE8-B00E-E4EACA801A82}"/>
            </c:ext>
          </c:extLst>
        </c:ser>
        <c:ser>
          <c:idx val="9"/>
          <c:order val="9"/>
          <c:tx>
            <c:strRef>
              <c:f>月營收!$B$14</c:f>
              <c:strCache>
                <c:ptCount val="1"/>
                <c:pt idx="0">
                  <c:v>2024</c:v>
                </c:pt>
              </c:strCache>
            </c:strRef>
          </c:tx>
          <c:spPr>
            <a:ln w="107950" cap="rnd">
              <a:solidFill>
                <a:srgbClr val="70AD47">
                  <a:lumMod val="75000"/>
                  <a:alpha val="92000"/>
                </a:srgbClr>
              </a:solidFill>
              <a:round/>
            </a:ln>
            <a:effectLst/>
          </c:spPr>
          <c:marker>
            <c:symbol val="none"/>
          </c:marker>
          <c:dLbls>
            <c:dLbl>
              <c:idx val="0"/>
              <c:layout>
                <c:manualLayout>
                  <c:x val="-2.4291642251311504E-3"/>
                  <c:y val="-1.94609811388954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B5A-4EE8-B00E-E4EACA801A82}"/>
                </c:ext>
              </c:extLst>
            </c:dLbl>
            <c:dLbl>
              <c:idx val="1"/>
              <c:layout>
                <c:manualLayout>
                  <c:x val="-2.9709845512552721E-2"/>
                  <c:y val="6.58996038536981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B5A-4EE8-B00E-E4EACA801A82}"/>
                </c:ext>
              </c:extLst>
            </c:dLbl>
            <c:dLbl>
              <c:idx val="2"/>
              <c:layout>
                <c:manualLayout>
                  <c:x val="-2.0057705106083609E-2"/>
                  <c:y val="5.404396704917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B5A-4EE8-B00E-E4EACA801A82}"/>
                </c:ext>
              </c:extLst>
            </c:dLbl>
            <c:dLbl>
              <c:idx val="3"/>
              <c:layout>
                <c:manualLayout>
                  <c:x val="-3.3246261400060359E-2"/>
                  <c:y val="7.46964863626571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2E-4E43-87B9-99D95F9FF163}"/>
                </c:ext>
              </c:extLst>
            </c:dLbl>
            <c:dLbl>
              <c:idx val="4"/>
              <c:layout>
                <c:manualLayout>
                  <c:x val="-3.2173801354897044E-2"/>
                  <c:y val="5.09852127536032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52E-4E43-87B9-99D95F9FF163}"/>
                </c:ext>
              </c:extLst>
            </c:dLbl>
            <c:dLbl>
              <c:idx val="5"/>
              <c:layout>
                <c:manualLayout>
                  <c:x val="-3.0028881264570574E-2"/>
                  <c:y val="6.28408495581301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7BB-47DE-9141-07772D3B8843}"/>
                </c:ext>
              </c:extLst>
            </c:dLbl>
            <c:dLbl>
              <c:idx val="6"/>
              <c:layout>
                <c:manualLayout>
                  <c:x val="-3.5391181490386822E-2"/>
                  <c:y val="-7.942679209619234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B78-45EB-9087-A4CB0205EB36}"/>
                </c:ext>
              </c:extLst>
            </c:dLbl>
            <c:dLbl>
              <c:idx val="7"/>
              <c:layout>
                <c:manualLayout>
                  <c:x val="-2.7883961174244104E-2"/>
                  <c:y val="-5.808664584804405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78-45EB-9087-A4CB0205EB36}"/>
                </c:ext>
              </c:extLst>
            </c:dLbl>
            <c:dLbl>
              <c:idx val="9"/>
              <c:layout>
                <c:manualLayout>
                  <c:x val="-3.2173801354897197E-2"/>
                  <c:y val="-5.33443911262332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B78-45EB-9087-A4CB0205EB36}"/>
                </c:ext>
              </c:extLst>
            </c:dLbl>
            <c:dLbl>
              <c:idx val="10"/>
              <c:layout>
                <c:manualLayout>
                  <c:x val="-3.4318721445223514E-2"/>
                  <c:y val="-5.80866458480439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78-45EB-9087-A4CB0205EB3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zh-TW"/>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strRef>
              <c:f>月營收!$C$2:$N$2</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月營收!$C$14:$N$14</c:f>
              <c:numCache>
                <c:formatCode>#,##0</c:formatCode>
                <c:ptCount val="12"/>
                <c:pt idx="0">
                  <c:v>1329</c:v>
                </c:pt>
                <c:pt idx="1">
                  <c:v>656</c:v>
                </c:pt>
                <c:pt idx="2">
                  <c:v>674</c:v>
                </c:pt>
                <c:pt idx="3">
                  <c:v>1072</c:v>
                </c:pt>
                <c:pt idx="4">
                  <c:v>1471</c:v>
                </c:pt>
                <c:pt idx="5">
                  <c:v>1422</c:v>
                </c:pt>
                <c:pt idx="6">
                  <c:v>1558</c:v>
                </c:pt>
                <c:pt idx="7">
                  <c:v>1099</c:v>
                </c:pt>
                <c:pt idx="8">
                  <c:v>942</c:v>
                </c:pt>
                <c:pt idx="9">
                  <c:v>1280</c:v>
                </c:pt>
                <c:pt idx="10">
                  <c:v>1325</c:v>
                </c:pt>
              </c:numCache>
            </c:numRef>
          </c:yVal>
          <c:smooth val="1"/>
          <c:extLst xmlns:c16r2="http://schemas.microsoft.com/office/drawing/2015/06/chart">
            <c:ext xmlns:c16="http://schemas.microsoft.com/office/drawing/2014/chart" uri="{C3380CC4-5D6E-409C-BE32-E72D297353CC}">
              <c16:uniqueId val="{0000000C-CB5A-4EE8-B00E-E4EACA801A82}"/>
            </c:ext>
          </c:extLst>
        </c:ser>
        <c:dLbls>
          <c:showLegendKey val="0"/>
          <c:showVal val="0"/>
          <c:showCatName val="0"/>
          <c:showSerName val="0"/>
          <c:showPercent val="0"/>
          <c:showBubbleSize val="0"/>
        </c:dLbls>
        <c:axId val="342135936"/>
        <c:axId val="342137472"/>
      </c:scatterChart>
      <c:valAx>
        <c:axId val="342135936"/>
        <c:scaling>
          <c:orientation val="minMax"/>
          <c:max val="12"/>
          <c:min val="1"/>
        </c:scaling>
        <c:delete val="0"/>
        <c:axPos val="b"/>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342137472"/>
        <c:crosses val="autoZero"/>
        <c:crossBetween val="midCat"/>
        <c:majorUnit val="1"/>
      </c:valAx>
      <c:valAx>
        <c:axId val="342137472"/>
        <c:scaling>
          <c:orientation val="minMax"/>
          <c:max val="3200"/>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342135936"/>
        <c:crosses val="autoZero"/>
        <c:crossBetween val="midCat"/>
      </c:valAx>
      <c:spPr>
        <a:noFill/>
        <a:ln>
          <a:noFill/>
        </a:ln>
        <a:effectLst/>
      </c:spPr>
    </c:plotArea>
    <c:legend>
      <c:legendPos val="b"/>
      <c:layout>
        <c:manualLayout>
          <c:xMode val="edge"/>
          <c:yMode val="edge"/>
          <c:x val="0.33147307960617578"/>
          <c:y val="0.91483153233452241"/>
          <c:w val="0.36279279742589321"/>
          <c:h val="5.434381197370774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a:latin typeface="+mn-lt"/>
        </a:defRPr>
      </a:pPr>
      <a:endParaRPr lang="zh-TW"/>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51887095544592E-2"/>
          <c:y val="0.10793083289182817"/>
          <c:w val="0.93578623140186246"/>
          <c:h val="0.78825913002174031"/>
        </c:manualLayout>
      </c:layout>
      <c:barChart>
        <c:barDir val="col"/>
        <c:grouping val="clustered"/>
        <c:varyColors val="0"/>
        <c:ser>
          <c:idx val="0"/>
          <c:order val="0"/>
          <c:tx>
            <c:strRef>
              <c:f>Sheet0!$A$2</c:f>
              <c:strCache>
                <c:ptCount val="1"/>
                <c:pt idx="0">
                  <c:v>季營收</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C0B892"/>
              </a:solidFill>
              <a:ln>
                <a:noFill/>
              </a:ln>
              <a:effectLst/>
            </c:spPr>
            <c:extLst xmlns:c16r2="http://schemas.microsoft.com/office/drawing/2015/06/chart">
              <c:ext xmlns:c16="http://schemas.microsoft.com/office/drawing/2014/chart" uri="{C3380CC4-5D6E-409C-BE32-E72D297353CC}">
                <c16:uniqueId val="{00000001-9436-4E57-BF6A-3B3DBA514510}"/>
              </c:ext>
            </c:extLst>
          </c:dPt>
          <c:dPt>
            <c:idx val="1"/>
            <c:invertIfNegative val="0"/>
            <c:bubble3D val="0"/>
            <c:spPr>
              <a:solidFill>
                <a:srgbClr val="C0B892"/>
              </a:solidFill>
              <a:ln>
                <a:noFill/>
              </a:ln>
              <a:effectLst/>
            </c:spPr>
            <c:extLst xmlns:c16r2="http://schemas.microsoft.com/office/drawing/2015/06/chart">
              <c:ext xmlns:c16="http://schemas.microsoft.com/office/drawing/2014/chart" uri="{C3380CC4-5D6E-409C-BE32-E72D297353CC}">
                <c16:uniqueId val="{00000003-9436-4E57-BF6A-3B3DBA514510}"/>
              </c:ext>
            </c:extLst>
          </c:dPt>
          <c:dPt>
            <c:idx val="2"/>
            <c:invertIfNegative val="0"/>
            <c:bubble3D val="0"/>
            <c:spPr>
              <a:solidFill>
                <a:srgbClr val="C0B892"/>
              </a:solidFill>
              <a:ln>
                <a:noFill/>
              </a:ln>
              <a:effectLst/>
            </c:spPr>
            <c:extLst xmlns:c16r2="http://schemas.microsoft.com/office/drawing/2015/06/chart">
              <c:ext xmlns:c16="http://schemas.microsoft.com/office/drawing/2014/chart" uri="{C3380CC4-5D6E-409C-BE32-E72D297353CC}">
                <c16:uniqueId val="{00000005-9436-4E57-BF6A-3B3DBA514510}"/>
              </c:ext>
            </c:extLst>
          </c:dPt>
          <c:dPt>
            <c:idx val="3"/>
            <c:invertIfNegative val="0"/>
            <c:bubble3D val="0"/>
            <c:spPr>
              <a:solidFill>
                <a:srgbClr val="C0B892"/>
              </a:solidFill>
              <a:ln>
                <a:noFill/>
              </a:ln>
              <a:effectLst/>
            </c:spPr>
            <c:extLst xmlns:c16r2="http://schemas.microsoft.com/office/drawing/2015/06/chart">
              <c:ext xmlns:c16="http://schemas.microsoft.com/office/drawing/2014/chart" uri="{C3380CC4-5D6E-409C-BE32-E72D297353CC}">
                <c16:uniqueId val="{00000007-9436-4E57-BF6A-3B3DBA514510}"/>
              </c:ext>
            </c:extLst>
          </c:dPt>
          <c:dPt>
            <c:idx val="4"/>
            <c:invertIfNegative val="0"/>
            <c:bubble3D val="0"/>
            <c:spPr>
              <a:solidFill>
                <a:srgbClr val="ECCECD"/>
              </a:solidFill>
              <a:ln>
                <a:noFill/>
              </a:ln>
              <a:effectLst/>
            </c:spPr>
            <c:extLst xmlns:c16r2="http://schemas.microsoft.com/office/drawing/2015/06/chart">
              <c:ext xmlns:c16="http://schemas.microsoft.com/office/drawing/2014/chart" uri="{C3380CC4-5D6E-409C-BE32-E72D297353CC}">
                <c16:uniqueId val="{00000009-9436-4E57-BF6A-3B3DBA514510}"/>
              </c:ext>
            </c:extLst>
          </c:dPt>
          <c:dPt>
            <c:idx val="5"/>
            <c:invertIfNegative val="0"/>
            <c:bubble3D val="0"/>
            <c:spPr>
              <a:solidFill>
                <a:srgbClr val="ECCECD"/>
              </a:solidFill>
              <a:ln>
                <a:noFill/>
              </a:ln>
              <a:effectLst/>
            </c:spPr>
            <c:extLst xmlns:c16r2="http://schemas.microsoft.com/office/drawing/2015/06/chart">
              <c:ext xmlns:c16="http://schemas.microsoft.com/office/drawing/2014/chart" uri="{C3380CC4-5D6E-409C-BE32-E72D297353CC}">
                <c16:uniqueId val="{0000000B-9436-4E57-BF6A-3B3DBA514510}"/>
              </c:ext>
            </c:extLst>
          </c:dPt>
          <c:dPt>
            <c:idx val="6"/>
            <c:invertIfNegative val="0"/>
            <c:bubble3D val="0"/>
            <c:spPr>
              <a:solidFill>
                <a:srgbClr val="ECCECD"/>
              </a:solidFill>
              <a:ln>
                <a:noFill/>
              </a:ln>
              <a:effectLst/>
            </c:spPr>
            <c:extLst xmlns:c16r2="http://schemas.microsoft.com/office/drawing/2015/06/chart">
              <c:ext xmlns:c16="http://schemas.microsoft.com/office/drawing/2014/chart" uri="{C3380CC4-5D6E-409C-BE32-E72D297353CC}">
                <c16:uniqueId val="{0000000D-9436-4E57-BF6A-3B3DBA514510}"/>
              </c:ext>
            </c:extLst>
          </c:dPt>
          <c:dPt>
            <c:idx val="7"/>
            <c:invertIfNegative val="0"/>
            <c:bubble3D val="0"/>
            <c:spPr>
              <a:solidFill>
                <a:srgbClr val="ECCECD"/>
              </a:solidFill>
              <a:ln>
                <a:noFill/>
              </a:ln>
              <a:effectLst/>
            </c:spPr>
            <c:extLst xmlns:c16r2="http://schemas.microsoft.com/office/drawing/2015/06/chart">
              <c:ext xmlns:c16="http://schemas.microsoft.com/office/drawing/2014/chart" uri="{C3380CC4-5D6E-409C-BE32-E72D297353CC}">
                <c16:uniqueId val="{0000000F-9436-4E57-BF6A-3B3DBA514510}"/>
              </c:ext>
            </c:extLst>
          </c:dPt>
          <c:dPt>
            <c:idx val="8"/>
            <c:invertIfNegative val="0"/>
            <c:bubble3D val="0"/>
            <c:spPr>
              <a:solidFill>
                <a:srgbClr val="4472C4">
                  <a:lumMod val="40000"/>
                  <a:lumOff val="60000"/>
                  <a:alpha val="80000"/>
                </a:srgbClr>
              </a:solidFill>
              <a:ln>
                <a:noFill/>
              </a:ln>
              <a:effectLst/>
            </c:spPr>
            <c:extLst xmlns:c16r2="http://schemas.microsoft.com/office/drawing/2015/06/chart">
              <c:ext xmlns:c16="http://schemas.microsoft.com/office/drawing/2014/chart" uri="{C3380CC4-5D6E-409C-BE32-E72D297353CC}">
                <c16:uniqueId val="{00000011-9436-4E57-BF6A-3B3DBA514510}"/>
              </c:ext>
            </c:extLst>
          </c:dPt>
          <c:dPt>
            <c:idx val="9"/>
            <c:invertIfNegative val="0"/>
            <c:bubble3D val="0"/>
            <c:spPr>
              <a:solidFill>
                <a:srgbClr val="4472C4">
                  <a:lumMod val="40000"/>
                  <a:lumOff val="60000"/>
                  <a:alpha val="80000"/>
                </a:srgbClr>
              </a:solidFill>
              <a:ln>
                <a:noFill/>
              </a:ln>
              <a:effectLst/>
            </c:spPr>
            <c:extLst xmlns:c16r2="http://schemas.microsoft.com/office/drawing/2015/06/chart">
              <c:ext xmlns:c16="http://schemas.microsoft.com/office/drawing/2014/chart" uri="{C3380CC4-5D6E-409C-BE32-E72D297353CC}">
                <c16:uniqueId val="{00000013-9436-4E57-BF6A-3B3DBA514510}"/>
              </c:ext>
            </c:extLst>
          </c:dPt>
          <c:dPt>
            <c:idx val="10"/>
            <c:invertIfNegative val="0"/>
            <c:bubble3D val="0"/>
            <c:spPr>
              <a:solidFill>
                <a:srgbClr val="4472C4">
                  <a:lumMod val="40000"/>
                  <a:lumOff val="60000"/>
                  <a:alpha val="80000"/>
                </a:srgbClr>
              </a:solidFill>
              <a:ln>
                <a:noFill/>
              </a:ln>
              <a:effectLst/>
            </c:spPr>
            <c:extLst xmlns:c16r2="http://schemas.microsoft.com/office/drawing/2015/06/chart">
              <c:ext xmlns:c16="http://schemas.microsoft.com/office/drawing/2014/chart" uri="{C3380CC4-5D6E-409C-BE32-E72D297353CC}">
                <c16:uniqueId val="{00000015-9436-4E57-BF6A-3B3DBA514510}"/>
              </c:ext>
            </c:extLst>
          </c:dPt>
          <c:dPt>
            <c:idx val="11"/>
            <c:invertIfNegative val="0"/>
            <c:bubble3D val="0"/>
            <c:spPr>
              <a:solidFill>
                <a:srgbClr val="4472C4">
                  <a:lumMod val="40000"/>
                  <a:lumOff val="60000"/>
                  <a:alpha val="80000"/>
                </a:srgbClr>
              </a:solidFill>
              <a:ln>
                <a:noFill/>
              </a:ln>
              <a:effectLst/>
            </c:spPr>
            <c:extLst xmlns:c16r2="http://schemas.microsoft.com/office/drawing/2015/06/chart">
              <c:ext xmlns:c16="http://schemas.microsoft.com/office/drawing/2014/chart" uri="{C3380CC4-5D6E-409C-BE32-E72D297353CC}">
                <c16:uniqueId val="{00000017-9436-4E57-BF6A-3B3DBA514510}"/>
              </c:ext>
            </c:extLst>
          </c:dPt>
          <c:dPt>
            <c:idx val="12"/>
            <c:invertIfNegative val="0"/>
            <c:bubble3D val="0"/>
            <c:spPr>
              <a:solidFill>
                <a:sysClr val="window" lastClr="FFFFFF">
                  <a:lumMod val="65000"/>
                  <a:alpha val="60000"/>
                </a:sysClr>
              </a:solidFill>
              <a:ln>
                <a:noFill/>
              </a:ln>
              <a:effectLst/>
            </c:spPr>
            <c:extLst xmlns:c16r2="http://schemas.microsoft.com/office/drawing/2015/06/chart">
              <c:ext xmlns:c16="http://schemas.microsoft.com/office/drawing/2014/chart" uri="{C3380CC4-5D6E-409C-BE32-E72D297353CC}">
                <c16:uniqueId val="{00000019-9436-4E57-BF6A-3B3DBA514510}"/>
              </c:ext>
            </c:extLst>
          </c:dPt>
          <c:dPt>
            <c:idx val="13"/>
            <c:invertIfNegative val="0"/>
            <c:bubble3D val="0"/>
            <c:spPr>
              <a:solidFill>
                <a:sysClr val="window" lastClr="FFFFFF">
                  <a:lumMod val="65000"/>
                  <a:alpha val="60000"/>
                </a:sysClr>
              </a:solidFill>
              <a:ln>
                <a:noFill/>
              </a:ln>
              <a:effectLst/>
            </c:spPr>
            <c:extLst xmlns:c16r2="http://schemas.microsoft.com/office/drawing/2015/06/chart">
              <c:ext xmlns:c16="http://schemas.microsoft.com/office/drawing/2014/chart" uri="{C3380CC4-5D6E-409C-BE32-E72D297353CC}">
                <c16:uniqueId val="{0000001B-9436-4E57-BF6A-3B3DBA514510}"/>
              </c:ext>
            </c:extLst>
          </c:dPt>
          <c:dPt>
            <c:idx val="14"/>
            <c:invertIfNegative val="0"/>
            <c:bubble3D val="0"/>
            <c:spPr>
              <a:solidFill>
                <a:sysClr val="window" lastClr="FFFFFF">
                  <a:lumMod val="65000"/>
                  <a:alpha val="60000"/>
                </a:sysClr>
              </a:solidFill>
              <a:ln>
                <a:noFill/>
              </a:ln>
              <a:effectLst/>
            </c:spPr>
            <c:extLst xmlns:c16r2="http://schemas.microsoft.com/office/drawing/2015/06/chart">
              <c:ext xmlns:c16="http://schemas.microsoft.com/office/drawing/2014/chart" uri="{C3380CC4-5D6E-409C-BE32-E72D297353CC}">
                <c16:uniqueId val="{0000001D-9436-4E57-BF6A-3B3DBA514510}"/>
              </c:ext>
            </c:extLst>
          </c:dPt>
          <c:dPt>
            <c:idx val="15"/>
            <c:invertIfNegative val="0"/>
            <c:bubble3D val="0"/>
            <c:spPr>
              <a:solidFill>
                <a:sysClr val="window" lastClr="FFFFFF">
                  <a:lumMod val="65000"/>
                  <a:alpha val="60000"/>
                </a:sysClr>
              </a:solidFill>
              <a:ln>
                <a:noFill/>
              </a:ln>
              <a:effectLst/>
            </c:spPr>
            <c:extLst xmlns:c16r2="http://schemas.microsoft.com/office/drawing/2015/06/chart">
              <c:ext xmlns:c16="http://schemas.microsoft.com/office/drawing/2014/chart" uri="{C3380CC4-5D6E-409C-BE32-E72D297353CC}">
                <c16:uniqueId val="{0000001F-9436-4E57-BF6A-3B3DBA514510}"/>
              </c:ext>
            </c:extLst>
          </c:dPt>
          <c:dPt>
            <c:idx val="16"/>
            <c:invertIfNegative val="0"/>
            <c:bubble3D val="0"/>
            <c:spPr>
              <a:solidFill>
                <a:srgbClr val="FF9933">
                  <a:alpha val="60000"/>
                </a:srgbClr>
              </a:solidFill>
              <a:ln>
                <a:noFill/>
              </a:ln>
              <a:effectLst/>
            </c:spPr>
            <c:extLst xmlns:c16r2="http://schemas.microsoft.com/office/drawing/2015/06/chart">
              <c:ext xmlns:c16="http://schemas.microsoft.com/office/drawing/2014/chart" uri="{C3380CC4-5D6E-409C-BE32-E72D297353CC}">
                <c16:uniqueId val="{00000021-9436-4E57-BF6A-3B3DBA514510}"/>
              </c:ext>
            </c:extLst>
          </c:dPt>
          <c:dPt>
            <c:idx val="17"/>
            <c:invertIfNegative val="0"/>
            <c:bubble3D val="0"/>
            <c:spPr>
              <a:solidFill>
                <a:srgbClr val="FF9933">
                  <a:alpha val="60000"/>
                </a:srgbClr>
              </a:solidFill>
              <a:ln>
                <a:noFill/>
              </a:ln>
              <a:effectLst/>
            </c:spPr>
            <c:extLst xmlns:c16r2="http://schemas.microsoft.com/office/drawing/2015/06/chart">
              <c:ext xmlns:c16="http://schemas.microsoft.com/office/drawing/2014/chart" uri="{C3380CC4-5D6E-409C-BE32-E72D297353CC}">
                <c16:uniqueId val="{00000023-9436-4E57-BF6A-3B3DBA514510}"/>
              </c:ext>
            </c:extLst>
          </c:dPt>
          <c:dPt>
            <c:idx val="18"/>
            <c:invertIfNegative val="0"/>
            <c:bubble3D val="0"/>
            <c:spPr>
              <a:solidFill>
                <a:srgbClr val="FF9933">
                  <a:alpha val="60000"/>
                </a:srgbClr>
              </a:solidFill>
              <a:ln>
                <a:noFill/>
              </a:ln>
              <a:effectLst/>
            </c:spPr>
            <c:extLst xmlns:c16r2="http://schemas.microsoft.com/office/drawing/2015/06/chart">
              <c:ext xmlns:c16="http://schemas.microsoft.com/office/drawing/2014/chart" uri="{C3380CC4-5D6E-409C-BE32-E72D297353CC}">
                <c16:uniqueId val="{00000025-9436-4E57-BF6A-3B3DBA514510}"/>
              </c:ext>
            </c:extLst>
          </c:dPt>
          <c:dPt>
            <c:idx val="19"/>
            <c:invertIfNegative val="0"/>
            <c:bubble3D val="0"/>
            <c:spPr>
              <a:solidFill>
                <a:srgbClr val="FF9933">
                  <a:alpha val="60000"/>
                </a:srgbClr>
              </a:solidFill>
              <a:ln>
                <a:noFill/>
              </a:ln>
              <a:effectLst/>
            </c:spPr>
            <c:extLst xmlns:c16r2="http://schemas.microsoft.com/office/drawing/2015/06/chart">
              <c:ext xmlns:c16="http://schemas.microsoft.com/office/drawing/2014/chart" uri="{C3380CC4-5D6E-409C-BE32-E72D297353CC}">
                <c16:uniqueId val="{00000027-9436-4E57-BF6A-3B3DBA514510}"/>
              </c:ext>
            </c:extLst>
          </c:dPt>
          <c:dPt>
            <c:idx val="20"/>
            <c:invertIfNegative val="0"/>
            <c:bubble3D val="0"/>
            <c:spPr>
              <a:solidFill>
                <a:srgbClr val="002060">
                  <a:alpha val="60000"/>
                </a:srgbClr>
              </a:solidFill>
              <a:ln>
                <a:noFill/>
              </a:ln>
              <a:effectLst/>
            </c:spPr>
            <c:extLst xmlns:c16r2="http://schemas.microsoft.com/office/drawing/2015/06/chart">
              <c:ext xmlns:c16="http://schemas.microsoft.com/office/drawing/2014/chart" uri="{C3380CC4-5D6E-409C-BE32-E72D297353CC}">
                <c16:uniqueId val="{00000029-9436-4E57-BF6A-3B3DBA514510}"/>
              </c:ext>
            </c:extLst>
          </c:dPt>
          <c:dPt>
            <c:idx val="21"/>
            <c:invertIfNegative val="0"/>
            <c:bubble3D val="0"/>
            <c:spPr>
              <a:solidFill>
                <a:srgbClr val="002060">
                  <a:alpha val="60000"/>
                </a:srgbClr>
              </a:solidFill>
              <a:ln>
                <a:noFill/>
              </a:ln>
              <a:effectLst/>
            </c:spPr>
            <c:extLst xmlns:c16r2="http://schemas.microsoft.com/office/drawing/2015/06/chart">
              <c:ext xmlns:c16="http://schemas.microsoft.com/office/drawing/2014/chart" uri="{C3380CC4-5D6E-409C-BE32-E72D297353CC}">
                <c16:uniqueId val="{0000002B-9436-4E57-BF6A-3B3DBA514510}"/>
              </c:ext>
            </c:extLst>
          </c:dPt>
          <c:dPt>
            <c:idx val="22"/>
            <c:invertIfNegative val="0"/>
            <c:bubble3D val="0"/>
            <c:spPr>
              <a:solidFill>
                <a:srgbClr val="002060">
                  <a:alpha val="60000"/>
                </a:srgbClr>
              </a:solidFill>
              <a:ln>
                <a:noFill/>
              </a:ln>
              <a:effectLst/>
            </c:spPr>
            <c:extLst xmlns:c16r2="http://schemas.microsoft.com/office/drawing/2015/06/chart">
              <c:ext xmlns:c16="http://schemas.microsoft.com/office/drawing/2014/chart" uri="{C3380CC4-5D6E-409C-BE32-E72D297353CC}">
                <c16:uniqueId val="{0000002D-9436-4E57-BF6A-3B3DBA514510}"/>
              </c:ext>
            </c:extLst>
          </c:dPt>
          <c:dLbls>
            <c:dLbl>
              <c:idx val="12"/>
              <c:layout>
                <c:manualLayout>
                  <c:x val="-1.3739732254811233E-3"/>
                  <c:y val="1.280782267014607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9436-4E57-BF6A-3B3DBA514510}"/>
                </c:ext>
              </c:extLst>
            </c:dLbl>
            <c:dLbl>
              <c:idx val="13"/>
              <c:layout>
                <c:manualLayout>
                  <c:x val="0"/>
                  <c:y val="5.086229614031265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9436-4E57-BF6A-3B3DBA514510}"/>
                </c:ext>
              </c:extLst>
            </c:dLbl>
            <c:dLbl>
              <c:idx val="15"/>
              <c:layout>
                <c:manualLayout>
                  <c:x val="1.3833649601061584E-3"/>
                  <c:y val="1.017245922806248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9436-4E57-BF6A-3B3DBA514510}"/>
                </c:ext>
              </c:extLst>
            </c:dLbl>
            <c:dLbl>
              <c:idx val="16"/>
              <c:layout>
                <c:manualLayout>
                  <c:x val="-1.0144559183299218E-16"/>
                  <c:y val="7.629344421046898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9436-4E57-BF6A-3B3DBA514510}"/>
                </c:ext>
              </c:extLst>
            </c:dLbl>
            <c:dLbl>
              <c:idx val="17"/>
              <c:layout>
                <c:manualLayout>
                  <c:x val="1.0075687258329236E-16"/>
                  <c:y val="1.77702601106617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9436-4E57-BF6A-3B3DBA514510}"/>
                </c:ext>
              </c:extLst>
            </c:dLbl>
            <c:dLbl>
              <c:idx val="18"/>
              <c:layout>
                <c:manualLayout>
                  <c:x val="1.3833649601062599E-3"/>
                  <c:y val="1.5258688842093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9436-4E57-BF6A-3B3DBA514510}"/>
                </c:ext>
              </c:extLst>
            </c:dLbl>
            <c:dLbl>
              <c:idx val="19"/>
              <c:layout>
                <c:manualLayout>
                  <c:x val="-5.495892901924493E-3"/>
                  <c:y val="5.065252012241135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9436-4E57-BF6A-3B3DBA514510}"/>
                </c:ext>
              </c:extLst>
            </c:dLbl>
            <c:dLbl>
              <c:idx val="20"/>
              <c:layout>
                <c:manualLayout>
                  <c:x val="-1.3739732254811233E-3"/>
                  <c:y val="7.597878018361738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9436-4E57-BF6A-3B3DBA51451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Sheet0!$V$1:$AR$1</c:f>
              <c:strCache>
                <c:ptCount val="23"/>
                <c:pt idx="0">
                  <c:v>2019Q1</c:v>
                </c:pt>
                <c:pt idx="1">
                  <c:v>Q2</c:v>
                </c:pt>
                <c:pt idx="2">
                  <c:v>Q3</c:v>
                </c:pt>
                <c:pt idx="3">
                  <c:v>Q4</c:v>
                </c:pt>
                <c:pt idx="4">
                  <c:v>2020Q1</c:v>
                </c:pt>
                <c:pt idx="5">
                  <c:v>Q2</c:v>
                </c:pt>
                <c:pt idx="6">
                  <c:v>Q3</c:v>
                </c:pt>
                <c:pt idx="7">
                  <c:v>Q4</c:v>
                </c:pt>
                <c:pt idx="8">
                  <c:v>2021Q1</c:v>
                </c:pt>
                <c:pt idx="9">
                  <c:v>Q2</c:v>
                </c:pt>
                <c:pt idx="10">
                  <c:v>Q3</c:v>
                </c:pt>
                <c:pt idx="11">
                  <c:v>Q4</c:v>
                </c:pt>
                <c:pt idx="12">
                  <c:v>2022Q1</c:v>
                </c:pt>
                <c:pt idx="13">
                  <c:v>Q2</c:v>
                </c:pt>
                <c:pt idx="14">
                  <c:v>Q3</c:v>
                </c:pt>
                <c:pt idx="15">
                  <c:v>Q4</c:v>
                </c:pt>
                <c:pt idx="16">
                  <c:v>2023Q1</c:v>
                </c:pt>
                <c:pt idx="17">
                  <c:v>Q2</c:v>
                </c:pt>
                <c:pt idx="18">
                  <c:v>Q3</c:v>
                </c:pt>
                <c:pt idx="19">
                  <c:v>Q4</c:v>
                </c:pt>
                <c:pt idx="20">
                  <c:v>2024Q1</c:v>
                </c:pt>
                <c:pt idx="21">
                  <c:v>Q2</c:v>
                </c:pt>
                <c:pt idx="22">
                  <c:v>Q3</c:v>
                </c:pt>
              </c:strCache>
            </c:strRef>
          </c:cat>
          <c:val>
            <c:numRef>
              <c:f>Sheet0!$V$2:$AR$2</c:f>
              <c:numCache>
                <c:formatCode>#,##0_);[Red]\(#,##0\)</c:formatCode>
                <c:ptCount val="23"/>
                <c:pt idx="0">
                  <c:v>2578</c:v>
                </c:pt>
                <c:pt idx="1">
                  <c:v>3354</c:v>
                </c:pt>
                <c:pt idx="2">
                  <c:v>3450</c:v>
                </c:pt>
                <c:pt idx="3">
                  <c:v>3461</c:v>
                </c:pt>
                <c:pt idx="4">
                  <c:v>2773</c:v>
                </c:pt>
                <c:pt idx="5">
                  <c:v>2376</c:v>
                </c:pt>
                <c:pt idx="6">
                  <c:v>3217</c:v>
                </c:pt>
                <c:pt idx="7">
                  <c:v>2979</c:v>
                </c:pt>
                <c:pt idx="8">
                  <c:v>3417</c:v>
                </c:pt>
                <c:pt idx="9">
                  <c:v>3479</c:v>
                </c:pt>
                <c:pt idx="10">
                  <c:v>4150</c:v>
                </c:pt>
                <c:pt idx="11">
                  <c:v>4498</c:v>
                </c:pt>
                <c:pt idx="12">
                  <c:v>4527</c:v>
                </c:pt>
                <c:pt idx="13">
                  <c:v>6200</c:v>
                </c:pt>
                <c:pt idx="14">
                  <c:v>7238</c:v>
                </c:pt>
                <c:pt idx="15">
                  <c:v>6216</c:v>
                </c:pt>
                <c:pt idx="16">
                  <c:v>5053</c:v>
                </c:pt>
                <c:pt idx="17">
                  <c:v>4616</c:v>
                </c:pt>
                <c:pt idx="18">
                  <c:v>3543</c:v>
                </c:pt>
                <c:pt idx="19">
                  <c:v>3681</c:v>
                </c:pt>
                <c:pt idx="20">
                  <c:v>2659</c:v>
                </c:pt>
                <c:pt idx="21">
                  <c:v>3965</c:v>
                </c:pt>
                <c:pt idx="22">
                  <c:v>3599</c:v>
                </c:pt>
              </c:numCache>
            </c:numRef>
          </c:val>
          <c:extLst xmlns:c16r2="http://schemas.microsoft.com/office/drawing/2015/06/chart">
            <c:ext xmlns:c16="http://schemas.microsoft.com/office/drawing/2014/chart" uri="{C3380CC4-5D6E-409C-BE32-E72D297353CC}">
              <c16:uniqueId val="{0000002E-9436-4E57-BF6A-3B3DBA514510}"/>
            </c:ext>
          </c:extLst>
        </c:ser>
        <c:dLbls>
          <c:dLblPos val="outEnd"/>
          <c:showLegendKey val="0"/>
          <c:showVal val="1"/>
          <c:showCatName val="0"/>
          <c:showSerName val="0"/>
          <c:showPercent val="0"/>
          <c:showBubbleSize val="0"/>
        </c:dLbls>
        <c:gapWidth val="115"/>
        <c:overlap val="-24"/>
        <c:axId val="342707584"/>
        <c:axId val="342838656"/>
      </c:barChart>
      <c:catAx>
        <c:axId val="342707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1C1C1C"/>
                </a:solidFill>
                <a:latin typeface="Times New Roman" panose="02020603050405020304" pitchFamily="18" charset="0"/>
                <a:ea typeface="+mn-ea"/>
                <a:cs typeface="Times New Roman" panose="02020603050405020304" pitchFamily="18" charset="0"/>
              </a:defRPr>
            </a:pPr>
            <a:endParaRPr lang="zh-TW"/>
          </a:p>
        </c:txPr>
        <c:crossAx val="342838656"/>
        <c:crosses val="autoZero"/>
        <c:auto val="1"/>
        <c:lblAlgn val="ctr"/>
        <c:lblOffset val="100"/>
        <c:noMultiLvlLbl val="0"/>
      </c:catAx>
      <c:valAx>
        <c:axId val="342838656"/>
        <c:scaling>
          <c:orientation val="minMax"/>
          <c:max val="8000"/>
          <c:min val="0"/>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TW"/>
          </a:p>
        </c:txPr>
        <c:crossAx val="34270758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16396650500842E-2"/>
          <c:y val="2.6965616512362806E-2"/>
          <c:w val="0.88474799072366939"/>
          <c:h val="0.75195174026627587"/>
        </c:manualLayout>
      </c:layout>
      <c:barChart>
        <c:barDir val="col"/>
        <c:grouping val="clustered"/>
        <c:varyColors val="0"/>
        <c:ser>
          <c:idx val="3"/>
          <c:order val="3"/>
          <c:tx>
            <c:strRef>
              <c:f>工作表3!$A$5</c:f>
              <c:strCache>
                <c:ptCount val="1"/>
                <c:pt idx="0">
                  <c:v>合併營收</c:v>
                </c:pt>
              </c:strCache>
            </c:strRef>
          </c:tx>
          <c:spPr>
            <a:solidFill>
              <a:srgbClr val="ED7D31">
                <a:lumMod val="20000"/>
                <a:lumOff val="80000"/>
                <a:alpha val="50000"/>
              </a:srgbClr>
            </a:solidFill>
            <a:ln>
              <a:noFill/>
            </a:ln>
            <a:effectLst/>
          </c:spPr>
          <c:invertIfNegative val="0"/>
          <c:dLbls>
            <c:dLbl>
              <c:idx val="1"/>
              <c:layout>
                <c:manualLayout>
                  <c:x val="-1.1969094102620436E-3"/>
                  <c:y val="0.223986293969198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38-4334-AE8D-BFC84BAED556}"/>
                </c:ext>
              </c:extLst>
            </c:dLbl>
            <c:dLbl>
              <c:idx val="2"/>
              <c:layout>
                <c:manualLayout>
                  <c:x val="-8.7772342798952723E-17"/>
                  <c:y val="0.186414785047697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AD3-46BB-A5AB-E99FC2ADBD49}"/>
                </c:ext>
              </c:extLst>
            </c:dLbl>
            <c:dLbl>
              <c:idx val="3"/>
              <c:layout>
                <c:manualLayout>
                  <c:x val="-1.1969094102619996E-3"/>
                  <c:y val="0.2911262331357356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AD3-46BB-A5AB-E99FC2ADBD49}"/>
                </c:ext>
              </c:extLst>
            </c:dLbl>
            <c:dLbl>
              <c:idx val="4"/>
              <c:layout>
                <c:manualLayout>
                  <c:x val="1.1969094102619996E-3"/>
                  <c:y val="0.508649156694271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D3-46BB-A5AB-E99FC2ADBD49}"/>
                </c:ext>
              </c:extLst>
            </c:dLbl>
            <c:dLbl>
              <c:idx val="5"/>
              <c:layout>
                <c:manualLayout>
                  <c:x val="-8.7772342798952723E-17"/>
                  <c:y val="0.3244804733465065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D3-46BB-A5AB-E99FC2ADBD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工作表3!$B$1:$L$1</c:f>
              <c:strCache>
                <c:ptCount val="7"/>
                <c:pt idx="0">
                  <c:v>2018</c:v>
                </c:pt>
                <c:pt idx="1">
                  <c:v>2019</c:v>
                </c:pt>
                <c:pt idx="2">
                  <c:v>2020</c:v>
                </c:pt>
                <c:pt idx="3">
                  <c:v>2021</c:v>
                </c:pt>
                <c:pt idx="4">
                  <c:v>2022</c:v>
                </c:pt>
                <c:pt idx="5">
                  <c:v>2023</c:v>
                </c:pt>
                <c:pt idx="6">
                  <c:v>2024前三季</c:v>
                </c:pt>
              </c:strCache>
            </c:strRef>
          </c:cat>
          <c:val>
            <c:numRef>
              <c:f>工作表3!$B$5:$L$5</c:f>
              <c:numCache>
                <c:formatCode>0.0</c:formatCode>
                <c:ptCount val="7"/>
                <c:pt idx="0">
                  <c:v>100.7</c:v>
                </c:pt>
                <c:pt idx="1">
                  <c:v>128.43</c:v>
                </c:pt>
                <c:pt idx="2">
                  <c:v>113.45</c:v>
                </c:pt>
                <c:pt idx="3">
                  <c:v>155.44</c:v>
                </c:pt>
                <c:pt idx="4">
                  <c:v>241.81</c:v>
                </c:pt>
                <c:pt idx="5">
                  <c:v>168.93</c:v>
                </c:pt>
                <c:pt idx="6">
                  <c:v>102.2</c:v>
                </c:pt>
              </c:numCache>
            </c:numRef>
          </c:val>
          <c:extLst xmlns:c16r2="http://schemas.microsoft.com/office/drawing/2015/06/chart">
            <c:ext xmlns:c16="http://schemas.microsoft.com/office/drawing/2014/chart" uri="{C3380CC4-5D6E-409C-BE32-E72D297353CC}">
              <c16:uniqueId val="{00000000-2AD3-46BB-A5AB-E99FC2ADBD49}"/>
            </c:ext>
          </c:extLst>
        </c:ser>
        <c:dLbls>
          <c:showLegendKey val="0"/>
          <c:showVal val="0"/>
          <c:showCatName val="0"/>
          <c:showSerName val="0"/>
          <c:showPercent val="0"/>
          <c:showBubbleSize val="0"/>
        </c:dLbls>
        <c:gapWidth val="150"/>
        <c:axId val="344257664"/>
        <c:axId val="344243584"/>
      </c:barChart>
      <c:lineChart>
        <c:grouping val="standard"/>
        <c:varyColors val="0"/>
        <c:ser>
          <c:idx val="0"/>
          <c:order val="0"/>
          <c:tx>
            <c:strRef>
              <c:f>工作表3!$A$2</c:f>
              <c:strCache>
                <c:ptCount val="1"/>
                <c:pt idx="0">
                  <c:v>毛利率</c:v>
                </c:pt>
              </c:strCache>
            </c:strRef>
          </c:tx>
          <c:spPr>
            <a:ln w="76200" cap="rnd" cmpd="sng" algn="ctr">
              <a:solidFill>
                <a:schemeClr val="accent1">
                  <a:shade val="95000"/>
                  <a:satMod val="105000"/>
                </a:schemeClr>
              </a:solidFill>
              <a:round/>
            </a:ln>
            <a:effectLst/>
          </c:spPr>
          <c:marker>
            <c:symbol val="none"/>
          </c:marker>
          <c:dLbls>
            <c:dLbl>
              <c:idx val="0"/>
              <c:layout>
                <c:manualLayout>
                  <c:x val="-3.4710372897598034E-2"/>
                  <c:y val="-4.6994220080963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2AD3-46BB-A5AB-E99FC2ADBD49}"/>
                </c:ext>
              </c:extLst>
            </c:dLbl>
            <c:dLbl>
              <c:idx val="1"/>
              <c:layout>
                <c:manualLayout>
                  <c:x val="-3.3513463487336033E-2"/>
                  <c:y val="-4.6994220080963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AD3-46BB-A5AB-E99FC2ADBD49}"/>
                </c:ext>
              </c:extLst>
            </c:dLbl>
            <c:dLbl>
              <c:idx val="2"/>
              <c:layout>
                <c:manualLayout>
                  <c:x val="-2.7528916436025994E-2"/>
                  <c:y val="-3.75953760647706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AD3-46BB-A5AB-E99FC2ADBD49}"/>
                </c:ext>
              </c:extLst>
            </c:dLbl>
            <c:dLbl>
              <c:idx val="3"/>
              <c:layout>
                <c:manualLayout>
                  <c:x val="-3.9498010538646079E-2"/>
                  <c:y val="-5.63930640971559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AD3-46BB-A5AB-E99FC2ADBD49}"/>
                </c:ext>
              </c:extLst>
            </c:dLbl>
            <c:dLbl>
              <c:idx val="4"/>
              <c:layout>
                <c:manualLayout>
                  <c:x val="-3.231655407707399E-2"/>
                  <c:y val="-3.28959540566742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AD3-46BB-A5AB-E99FC2ADBD49}"/>
                </c:ext>
              </c:extLst>
            </c:dLbl>
            <c:dLbl>
              <c:idx val="5"/>
              <c:layout>
                <c:manualLayout>
                  <c:x val="-2.6332007025763993E-2"/>
                  <c:y val="-6.81416191173967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AD3-46BB-A5AB-E99FC2ADBD49}"/>
                </c:ext>
              </c:extLst>
            </c:dLbl>
            <c:dLbl>
              <c:idx val="6"/>
              <c:layout>
                <c:manualLayout>
                  <c:x val="-3.7104191718121994E-2"/>
                  <c:y val="-3.99450870688188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AD3-46BB-A5AB-E99FC2ADBD4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noFill/>
                    </a:ln>
                    <a:effectLst/>
                  </c:spPr>
                </c15:leaderLines>
              </c:ext>
            </c:extLst>
          </c:dLbls>
          <c:cat>
            <c:strRef>
              <c:f>工作表3!$B$1:$L$1</c:f>
              <c:strCache>
                <c:ptCount val="7"/>
                <c:pt idx="0">
                  <c:v>2018</c:v>
                </c:pt>
                <c:pt idx="1">
                  <c:v>2019</c:v>
                </c:pt>
                <c:pt idx="2">
                  <c:v>2020</c:v>
                </c:pt>
                <c:pt idx="3">
                  <c:v>2021</c:v>
                </c:pt>
                <c:pt idx="4">
                  <c:v>2022</c:v>
                </c:pt>
                <c:pt idx="5">
                  <c:v>2023</c:v>
                </c:pt>
                <c:pt idx="6">
                  <c:v>2024前三季</c:v>
                </c:pt>
              </c:strCache>
            </c:strRef>
          </c:cat>
          <c:val>
            <c:numRef>
              <c:f>工作表3!$B$2:$L$2</c:f>
              <c:numCache>
                <c:formatCode>0.0</c:formatCode>
                <c:ptCount val="7"/>
                <c:pt idx="0">
                  <c:v>18</c:v>
                </c:pt>
                <c:pt idx="1">
                  <c:v>19.690000000000001</c:v>
                </c:pt>
                <c:pt idx="2">
                  <c:v>20.99</c:v>
                </c:pt>
                <c:pt idx="3">
                  <c:v>18.04</c:v>
                </c:pt>
                <c:pt idx="4">
                  <c:v>23.1</c:v>
                </c:pt>
                <c:pt idx="5">
                  <c:v>18.91</c:v>
                </c:pt>
                <c:pt idx="6">
                  <c:v>18.5</c:v>
                </c:pt>
              </c:numCache>
            </c:numRef>
          </c:val>
          <c:smooth val="0"/>
          <c:extLst xmlns:c16r2="http://schemas.microsoft.com/office/drawing/2015/06/chart">
            <c:ext xmlns:c16="http://schemas.microsoft.com/office/drawing/2014/chart" uri="{C3380CC4-5D6E-409C-BE32-E72D297353CC}">
              <c16:uniqueId val="{00000000-8D55-430B-8D27-A14988C381DB}"/>
            </c:ext>
          </c:extLst>
        </c:ser>
        <c:ser>
          <c:idx val="1"/>
          <c:order val="1"/>
          <c:tx>
            <c:strRef>
              <c:f>工作表3!$A$3</c:f>
              <c:strCache>
                <c:ptCount val="1"/>
                <c:pt idx="0">
                  <c:v>費用率</c:v>
                </c:pt>
              </c:strCache>
            </c:strRef>
          </c:tx>
          <c:spPr>
            <a:ln w="57150" cap="rnd" cmpd="sng" algn="ctr">
              <a:solidFill>
                <a:srgbClr val="70AD47"/>
              </a:solidFill>
              <a:round/>
            </a:ln>
            <a:effectLst/>
          </c:spPr>
          <c:marker>
            <c:symbol val="none"/>
          </c:marker>
          <c:dLbls>
            <c:dLbl>
              <c:idx val="0"/>
              <c:layout>
                <c:manualLayout>
                  <c:x val="-2.5500202108049631E-2"/>
                  <c:y val="-4.69942200809633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AD3-46BB-A5AB-E99FC2ADBD49}"/>
                </c:ext>
              </c:extLst>
            </c:dLbl>
            <c:dLbl>
              <c:idx val="1"/>
              <c:layout>
                <c:manualLayout>
                  <c:x val="-2.6332007025764038E-2"/>
                  <c:y val="3.28959540566742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B3-464D-9CB6-BF5A72260302}"/>
                </c:ext>
              </c:extLst>
            </c:dLbl>
            <c:dLbl>
              <c:idx val="2"/>
              <c:layout>
                <c:manualLayout>
                  <c:x val="-2.5171004897809896E-2"/>
                  <c:y val="4.2294798072866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AD3-46BB-A5AB-E99FC2ADBD49}"/>
                </c:ext>
              </c:extLst>
            </c:dLbl>
            <c:dLbl>
              <c:idx val="3"/>
              <c:layout>
                <c:manualLayout>
                  <c:x val="-2.6966369013202852E-2"/>
                  <c:y val="3.99450870688187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55-430B-8D27-A14988C381DB}"/>
                </c:ext>
              </c:extLst>
            </c:dLbl>
            <c:dLbl>
              <c:idx val="4"/>
              <c:layout>
                <c:manualLayout>
                  <c:x val="-2.3938188205239994E-2"/>
                  <c:y val="-4.2294798072866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DB3-464D-9CB6-BF5A72260302}"/>
                </c:ext>
              </c:extLst>
            </c:dLbl>
            <c:dLbl>
              <c:idx val="5"/>
              <c:layout>
                <c:manualLayout>
                  <c:x val="-2.7528916436025994E-2"/>
                  <c:y val="4.2294798072866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AD3-46BB-A5AB-E99FC2ADBD49}"/>
                </c:ext>
              </c:extLst>
            </c:dLbl>
            <c:dLbl>
              <c:idx val="6"/>
              <c:layout>
                <c:manualLayout>
                  <c:x val="-5.3262468756658986E-2"/>
                  <c:y val="-2.34971100404816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8.2586749308077981E-2"/>
                      <c:h val="6.1080830058539259E-2"/>
                    </c:manualLayout>
                  </c15:layout>
                </c:ext>
                <c:ext xmlns:c16="http://schemas.microsoft.com/office/drawing/2014/chart" uri="{C3380CC4-5D6E-409C-BE32-E72D297353CC}">
                  <c16:uniqueId val="{0000000C-2AD3-46BB-A5AB-E99FC2ADBD4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36600"/>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noFill/>
                    </a:ln>
                    <a:effectLst/>
                  </c:spPr>
                </c15:leaderLines>
              </c:ext>
            </c:extLst>
          </c:dLbls>
          <c:cat>
            <c:strRef>
              <c:f>工作表3!$B$1:$L$1</c:f>
              <c:strCache>
                <c:ptCount val="7"/>
                <c:pt idx="0">
                  <c:v>2018</c:v>
                </c:pt>
                <c:pt idx="1">
                  <c:v>2019</c:v>
                </c:pt>
                <c:pt idx="2">
                  <c:v>2020</c:v>
                </c:pt>
                <c:pt idx="3">
                  <c:v>2021</c:v>
                </c:pt>
                <c:pt idx="4">
                  <c:v>2022</c:v>
                </c:pt>
                <c:pt idx="5">
                  <c:v>2023</c:v>
                </c:pt>
                <c:pt idx="6">
                  <c:v>2024前三季</c:v>
                </c:pt>
              </c:strCache>
            </c:strRef>
          </c:cat>
          <c:val>
            <c:numRef>
              <c:f>工作表3!$B$3:$L$3</c:f>
              <c:numCache>
                <c:formatCode>General</c:formatCode>
                <c:ptCount val="7"/>
                <c:pt idx="0">
                  <c:v>9.6999999999999993</c:v>
                </c:pt>
                <c:pt idx="1">
                  <c:v>8.3000000000000007</c:v>
                </c:pt>
                <c:pt idx="2">
                  <c:v>9.8000000000000007</c:v>
                </c:pt>
                <c:pt idx="3">
                  <c:v>8.6</c:v>
                </c:pt>
                <c:pt idx="4">
                  <c:v>7.2</c:v>
                </c:pt>
                <c:pt idx="5">
                  <c:v>8.1999999999999993</c:v>
                </c:pt>
                <c:pt idx="6">
                  <c:v>10.4</c:v>
                </c:pt>
              </c:numCache>
            </c:numRef>
          </c:val>
          <c:smooth val="0"/>
          <c:extLst xmlns:c16r2="http://schemas.microsoft.com/office/drawing/2015/06/chart">
            <c:ext xmlns:c16="http://schemas.microsoft.com/office/drawing/2014/chart" uri="{C3380CC4-5D6E-409C-BE32-E72D297353CC}">
              <c16:uniqueId val="{00000004-8D55-430B-8D27-A14988C381DB}"/>
            </c:ext>
          </c:extLst>
        </c:ser>
        <c:ser>
          <c:idx val="2"/>
          <c:order val="2"/>
          <c:tx>
            <c:strRef>
              <c:f>工作表3!$A$4</c:f>
              <c:strCache>
                <c:ptCount val="1"/>
                <c:pt idx="0">
                  <c:v>營業利益率</c:v>
                </c:pt>
              </c:strCache>
            </c:strRef>
          </c:tx>
          <c:spPr>
            <a:ln w="76200" cap="rnd" cmpd="sng" algn="ctr">
              <a:solidFill>
                <a:srgbClr val="C00000"/>
              </a:solidFill>
              <a:round/>
            </a:ln>
            <a:effectLst/>
          </c:spPr>
          <c:marker>
            <c:symbol val="none"/>
          </c:marker>
          <c:dLbls>
            <c:dLbl>
              <c:idx val="0"/>
              <c:layout>
                <c:manualLayout>
                  <c:x val="-2.5500202108049631E-2"/>
                  <c:y val="3.99450870688186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AD3-46BB-A5AB-E99FC2ADBD49}"/>
                </c:ext>
              </c:extLst>
            </c:dLbl>
            <c:dLbl>
              <c:idx val="1"/>
              <c:layout>
                <c:manualLayout>
                  <c:x val="-2.9261513491006873E-2"/>
                  <c:y val="-3.99450870688188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DB3-464D-9CB6-BF5A72260302}"/>
                </c:ext>
              </c:extLst>
            </c:dLbl>
            <c:dLbl>
              <c:idx val="2"/>
              <c:layout>
                <c:manualLayout>
                  <c:x val="-3.063192764333909E-2"/>
                  <c:y val="-4.46445090769151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AD3-46BB-A5AB-E99FC2ADBD49}"/>
                </c:ext>
              </c:extLst>
            </c:dLbl>
            <c:dLbl>
              <c:idx val="3"/>
              <c:layout>
                <c:manualLayout>
                  <c:x val="-2.8139151745588706E-2"/>
                  <c:y val="-6.51943044485394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55-430B-8D27-A14988C381DB}"/>
                </c:ext>
              </c:extLst>
            </c:dLbl>
            <c:dLbl>
              <c:idx val="4"/>
              <c:layout>
                <c:manualLayout>
                  <c:x val="-2.9922735256549992E-2"/>
                  <c:y val="-4.46445090769151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B3-464D-9CB6-BF5A72260302}"/>
                </c:ext>
              </c:extLst>
            </c:dLbl>
            <c:dLbl>
              <c:idx val="5"/>
              <c:layout>
                <c:manualLayout>
                  <c:x val="-3.3959335803867535E-2"/>
                  <c:y val="-5.87427751012040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AD3-46BB-A5AB-E99FC2ADBD49}"/>
                </c:ext>
              </c:extLst>
            </c:dLbl>
            <c:dLbl>
              <c:idx val="6"/>
              <c:layout>
                <c:manualLayout>
                  <c:x val="-2.9922735256550169E-2"/>
                  <c:y val="4.2294798072866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2C-4BFA-AC10-9E9F40E9F3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noFill/>
                    </a:ln>
                    <a:effectLst/>
                  </c:spPr>
                </c15:leaderLines>
              </c:ext>
            </c:extLst>
          </c:dLbls>
          <c:cat>
            <c:strRef>
              <c:f>工作表3!$B$1:$L$1</c:f>
              <c:strCache>
                <c:ptCount val="7"/>
                <c:pt idx="0">
                  <c:v>2018</c:v>
                </c:pt>
                <c:pt idx="1">
                  <c:v>2019</c:v>
                </c:pt>
                <c:pt idx="2">
                  <c:v>2020</c:v>
                </c:pt>
                <c:pt idx="3">
                  <c:v>2021</c:v>
                </c:pt>
                <c:pt idx="4">
                  <c:v>2022</c:v>
                </c:pt>
                <c:pt idx="5">
                  <c:v>2023</c:v>
                </c:pt>
                <c:pt idx="6">
                  <c:v>2024前三季</c:v>
                </c:pt>
              </c:strCache>
            </c:strRef>
          </c:cat>
          <c:val>
            <c:numRef>
              <c:f>工作表3!$B$4:$L$4</c:f>
              <c:numCache>
                <c:formatCode>General</c:formatCode>
                <c:ptCount val="7"/>
                <c:pt idx="0">
                  <c:v>8.3000000000000007</c:v>
                </c:pt>
                <c:pt idx="1">
                  <c:v>11.3</c:v>
                </c:pt>
                <c:pt idx="2">
                  <c:v>11.2</c:v>
                </c:pt>
                <c:pt idx="3">
                  <c:v>9.5</c:v>
                </c:pt>
                <c:pt idx="4">
                  <c:v>15.9</c:v>
                </c:pt>
                <c:pt idx="5">
                  <c:v>10.7</c:v>
                </c:pt>
                <c:pt idx="6">
                  <c:v>8.1</c:v>
                </c:pt>
              </c:numCache>
            </c:numRef>
          </c:val>
          <c:smooth val="0"/>
          <c:extLst xmlns:c16r2="http://schemas.microsoft.com/office/drawing/2015/06/chart">
            <c:ext xmlns:c16="http://schemas.microsoft.com/office/drawing/2014/chart" uri="{C3380CC4-5D6E-409C-BE32-E72D297353CC}">
              <c16:uniqueId val="{00000009-8D55-430B-8D27-A14988C381DB}"/>
            </c:ext>
          </c:extLst>
        </c:ser>
        <c:dLbls>
          <c:showLegendKey val="0"/>
          <c:showVal val="0"/>
          <c:showCatName val="0"/>
          <c:showSerName val="0"/>
          <c:showPercent val="0"/>
          <c:showBubbleSize val="0"/>
        </c:dLbls>
        <c:marker val="1"/>
        <c:smooth val="0"/>
        <c:axId val="344240512"/>
        <c:axId val="344242048"/>
      </c:lineChart>
      <c:catAx>
        <c:axId val="34424051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344242048"/>
        <c:crosses val="autoZero"/>
        <c:auto val="1"/>
        <c:lblAlgn val="ctr"/>
        <c:lblOffset val="100"/>
        <c:noMultiLvlLbl val="0"/>
      </c:catAx>
      <c:valAx>
        <c:axId val="344242048"/>
        <c:scaling>
          <c:orientation val="minMax"/>
          <c:max val="25"/>
        </c:scaling>
        <c:delete val="0"/>
        <c:axPos val="l"/>
        <c:majorGridlines>
          <c:spPr>
            <a:ln>
              <a:solidFill>
                <a:schemeClr val="dk1">
                  <a:lumMod val="15000"/>
                  <a:lumOff val="85000"/>
                </a:schemeClr>
              </a:solidFill>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crossAx val="344240512"/>
        <c:crosses val="autoZero"/>
        <c:crossBetween val="between"/>
      </c:valAx>
      <c:valAx>
        <c:axId val="344243584"/>
        <c:scaling>
          <c:orientation val="minMax"/>
          <c:max val="300"/>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crossAx val="344257664"/>
        <c:crosses val="max"/>
        <c:crossBetween val="between"/>
        <c:majorUnit val="100"/>
      </c:valAx>
      <c:catAx>
        <c:axId val="344257664"/>
        <c:scaling>
          <c:orientation val="minMax"/>
        </c:scaling>
        <c:delete val="1"/>
        <c:axPos val="b"/>
        <c:numFmt formatCode="General" sourceLinked="1"/>
        <c:majorTickMark val="out"/>
        <c:minorTickMark val="none"/>
        <c:tickLblPos val="nextTo"/>
        <c:crossAx val="344243584"/>
        <c:crosses val="autoZero"/>
        <c:auto val="1"/>
        <c:lblAlgn val="ctr"/>
        <c:lblOffset val="100"/>
        <c:noMultiLvlLbl val="0"/>
      </c:catAx>
      <c:spPr>
        <a:noFill/>
        <a:ln>
          <a:noFill/>
        </a:ln>
        <a:effectLst/>
      </c:spPr>
    </c:plotArea>
    <c:legend>
      <c:legendPos val="b"/>
      <c:layout>
        <c:manualLayout>
          <c:xMode val="edge"/>
          <c:yMode val="edge"/>
          <c:x val="0.23117409933273714"/>
          <c:y val="0.90238060877866832"/>
          <c:w val="0.52611350037476456"/>
          <c:h val="5.597011611642725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標楷體" panose="03000509000000000000" pitchFamily="65" charset="-120"/>
              <a:ea typeface="標楷體" panose="03000509000000000000" pitchFamily="65" charset="-120"/>
              <a:cs typeface="+mn-cs"/>
            </a:defRPr>
          </a:pPr>
          <a:endParaRPr lang="zh-TW"/>
        </a:p>
      </c:txPr>
    </c:legend>
    <c:plotVisOnly val="1"/>
    <c:dispBlanksAs val="gap"/>
    <c:showDLblsOverMax val="0"/>
  </c:chart>
  <c:spPr>
    <a:noFill/>
    <a:ln w="9525" cap="sq" cmpd="sng" algn="ctr">
      <a:noFill/>
      <a:round/>
    </a:ln>
    <a:effectLst/>
  </c:spPr>
  <c:txPr>
    <a:bodyPr/>
    <a:lstStyle/>
    <a:p>
      <a:pPr>
        <a:defRPr/>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0.41335</cdr:x>
      <cdr:y>0.39774</cdr:y>
    </cdr:from>
    <cdr:to>
      <cdr:x>0.59198</cdr:x>
      <cdr:y>0.59998</cdr:y>
    </cdr:to>
    <cdr:sp macro="" textlink="">
      <cdr:nvSpPr>
        <cdr:cNvPr id="2" name="文本框 1"/>
        <cdr:cNvSpPr txBox="1"/>
      </cdr:nvSpPr>
      <cdr:spPr>
        <a:xfrm xmlns:a="http://schemas.openxmlformats.org/drawingml/2006/main">
          <a:off x="2782957" y="1785217"/>
          <a:ext cx="1202634" cy="907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0.41335</cdr:x>
      <cdr:y>0.39774</cdr:y>
    </cdr:from>
    <cdr:to>
      <cdr:x>0.59198</cdr:x>
      <cdr:y>0.59998</cdr:y>
    </cdr:to>
    <cdr:sp macro="" textlink="">
      <cdr:nvSpPr>
        <cdr:cNvPr id="2" name="文本框 1"/>
        <cdr:cNvSpPr txBox="1"/>
      </cdr:nvSpPr>
      <cdr:spPr>
        <a:xfrm xmlns:a="http://schemas.openxmlformats.org/drawingml/2006/main">
          <a:off x="2782957" y="1785217"/>
          <a:ext cx="1202634" cy="907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0.41335</cdr:x>
      <cdr:y>0.39774</cdr:y>
    </cdr:from>
    <cdr:to>
      <cdr:x>0.59198</cdr:x>
      <cdr:y>0.59998</cdr:y>
    </cdr:to>
    <cdr:sp macro="" textlink="">
      <cdr:nvSpPr>
        <cdr:cNvPr id="2" name="文本框 1"/>
        <cdr:cNvSpPr txBox="1"/>
      </cdr:nvSpPr>
      <cdr:spPr>
        <a:xfrm xmlns:a="http://schemas.openxmlformats.org/drawingml/2006/main">
          <a:off x="2782957" y="1785217"/>
          <a:ext cx="1202634" cy="907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0.41335</cdr:x>
      <cdr:y>0.39774</cdr:y>
    </cdr:from>
    <cdr:to>
      <cdr:x>0.59198</cdr:x>
      <cdr:y>0.59998</cdr:y>
    </cdr:to>
    <cdr:sp macro="" textlink="">
      <cdr:nvSpPr>
        <cdr:cNvPr id="2" name="文本框 1"/>
        <cdr:cNvSpPr txBox="1"/>
      </cdr:nvSpPr>
      <cdr:spPr>
        <a:xfrm xmlns:a="http://schemas.openxmlformats.org/drawingml/2006/main">
          <a:off x="2782957" y="1785217"/>
          <a:ext cx="1202634" cy="907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0.15337</cdr:x>
      <cdr:y>0.5478</cdr:y>
    </cdr:from>
    <cdr:to>
      <cdr:x>0.23811</cdr:x>
      <cdr:y>0.60914</cdr:y>
    </cdr:to>
    <cdr:sp macro="" textlink="">
      <cdr:nvSpPr>
        <cdr:cNvPr id="5" name="文字方塊 1"/>
        <cdr:cNvSpPr txBox="1"/>
      </cdr:nvSpPr>
      <cdr:spPr>
        <a:xfrm xmlns:a="http://schemas.openxmlformats.org/drawingml/2006/main">
          <a:off x="1785181" y="3049250"/>
          <a:ext cx="986379" cy="3414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TW" sz="1200" b="1" dirty="0">
              <a:solidFill>
                <a:schemeClr val="tx1"/>
              </a:solidFill>
              <a:latin typeface="Times New Roman" panose="02020603050405020304" pitchFamily="18" charset="0"/>
              <a:cs typeface="Times New Roman" panose="02020603050405020304" pitchFamily="18" charset="0"/>
            </a:rPr>
            <a:t>(13.6%)</a:t>
          </a:r>
          <a:endParaRPr lang="zh-TW" altLang="en-US"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0.07585</cdr:x>
      <cdr:y>0.53729</cdr:y>
    </cdr:from>
    <cdr:to>
      <cdr:x>0.14337</cdr:x>
      <cdr:y>0.59239</cdr:y>
    </cdr:to>
    <cdr:sp macro="" textlink="">
      <cdr:nvSpPr>
        <cdr:cNvPr id="6" name="文字方塊 1"/>
        <cdr:cNvSpPr txBox="1"/>
      </cdr:nvSpPr>
      <cdr:spPr>
        <a:xfrm xmlns:a="http://schemas.openxmlformats.org/drawingml/2006/main">
          <a:off x="882880" y="2990727"/>
          <a:ext cx="785937" cy="306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TW" sz="1200" b="1" dirty="0">
              <a:solidFill>
                <a:schemeClr val="tx1"/>
              </a:solidFill>
              <a:latin typeface="Calibri" panose="020F0502020204030204" pitchFamily="34" charset="0"/>
              <a:cs typeface="Calibri" panose="020F0502020204030204" pitchFamily="34" charset="0"/>
            </a:rPr>
            <a:t>(</a:t>
          </a:r>
          <a:r>
            <a:rPr lang="en-US" altLang="zh-TW" sz="1200" b="1" dirty="0">
              <a:solidFill>
                <a:schemeClr val="tx1"/>
              </a:solidFill>
              <a:latin typeface="Times New Roman" panose="02020603050405020304" pitchFamily="18" charset="0"/>
              <a:cs typeface="Times New Roman" panose="02020603050405020304" pitchFamily="18" charset="0"/>
            </a:rPr>
            <a:t>6.9</a:t>
          </a:r>
          <a:r>
            <a:rPr lang="en-US" altLang="zh-TW" sz="1200" b="1" dirty="0">
              <a:solidFill>
                <a:schemeClr val="tx1"/>
              </a:solidFill>
              <a:latin typeface="Calibri" panose="020F0502020204030204" pitchFamily="34" charset="0"/>
              <a:cs typeface="Calibri" panose="020F0502020204030204" pitchFamily="34" charset="0"/>
            </a:rPr>
            <a:t>%)</a:t>
          </a:r>
          <a:endParaRPr lang="zh-TW" altLang="en-US" sz="1200" b="1"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0.50393</cdr:x>
      <cdr:y>0.75085</cdr:y>
    </cdr:from>
    <cdr:to>
      <cdr:x>0.56497</cdr:x>
      <cdr:y>0.80061</cdr:y>
    </cdr:to>
    <cdr:sp macro="" textlink="">
      <cdr:nvSpPr>
        <cdr:cNvPr id="7" name="矩形 6"/>
        <cdr:cNvSpPr/>
      </cdr:nvSpPr>
      <cdr:spPr>
        <a:xfrm xmlns:a="http://schemas.openxmlformats.org/drawingml/2006/main">
          <a:off x="5865770" y="4179497"/>
          <a:ext cx="710510" cy="27698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(29.5%)</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0.50303</cdr:x>
      <cdr:y>0.62824</cdr:y>
    </cdr:from>
    <cdr:to>
      <cdr:x>0.56407</cdr:x>
      <cdr:y>0.678</cdr:y>
    </cdr:to>
    <cdr:sp macro="" textlink="">
      <cdr:nvSpPr>
        <cdr:cNvPr id="8" name="矩形 7"/>
        <cdr:cNvSpPr/>
      </cdr:nvSpPr>
      <cdr:spPr>
        <a:xfrm xmlns:a="http://schemas.openxmlformats.org/drawingml/2006/main">
          <a:off x="5855246" y="3496986"/>
          <a:ext cx="710509" cy="27698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(49.2%)</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0.49713</cdr:x>
      <cdr:y>0.5</cdr:y>
    </cdr:from>
    <cdr:to>
      <cdr:x>0.57168</cdr:x>
      <cdr:y>0.54976</cdr:y>
    </cdr:to>
    <cdr:sp macro="" textlink="">
      <cdr:nvSpPr>
        <cdr:cNvPr id="9" name="矩形 8"/>
        <cdr:cNvSpPr/>
      </cdr:nvSpPr>
      <cdr:spPr>
        <a:xfrm xmlns:a="http://schemas.openxmlformats.org/drawingml/2006/main">
          <a:off x="5786630" y="2783178"/>
          <a:ext cx="867767" cy="27698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(21.3%)</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0.05043</cdr:y>
    </cdr:from>
    <cdr:to>
      <cdr:x>0</cdr:x>
      <cdr:y>0.05043</cdr:y>
    </cdr:to>
    <cdr:grpSp>
      <cdr:nvGrpSpPr>
        <cdr:cNvPr id="10" name="群組 9">
          <a:extLst xmlns:a="http://schemas.openxmlformats.org/drawingml/2006/main">
            <a:ext uri="{FF2B5EF4-FFF2-40B4-BE49-F238E27FC236}">
              <a16:creationId xmlns="" xmlns:a16="http://schemas.microsoft.com/office/drawing/2014/main" id="{CDD91EC1-F070-4EBC-AEDA-08AC90ADF3D1}"/>
            </a:ext>
          </a:extLst>
        </cdr:cNvPr>
        <cdr:cNvGrpSpPr/>
      </cdr:nvGrpSpPr>
      <cdr:grpSpPr>
        <a:xfrm xmlns:a="http://schemas.openxmlformats.org/drawingml/2006/main">
          <a:off x="0" y="280711"/>
          <a:ext cx="0" cy="0"/>
          <a:chOff x="0" y="280711"/>
          <a:chExt cx="0" cy="0"/>
        </a:xfrm>
      </cdr:grpSpPr>
    </cdr:grpSp>
  </cdr:relSizeAnchor>
  <cdr:relSizeAnchor xmlns:cdr="http://schemas.openxmlformats.org/drawingml/2006/chartDrawing">
    <cdr:from>
      <cdr:x>0.17557</cdr:x>
      <cdr:y>0.45218</cdr:y>
    </cdr:from>
    <cdr:to>
      <cdr:x>0.2327</cdr:x>
      <cdr:y>0.5199</cdr:y>
    </cdr:to>
    <cdr:sp macro="" textlink="">
      <cdr:nvSpPr>
        <cdr:cNvPr id="17" name="文字方塊 1"/>
        <cdr:cNvSpPr txBox="1"/>
      </cdr:nvSpPr>
      <cdr:spPr>
        <a:xfrm xmlns:a="http://schemas.openxmlformats.org/drawingml/2006/main">
          <a:off x="2043677" y="2517014"/>
          <a:ext cx="664997" cy="376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90</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0.09581</cdr:x>
      <cdr:y>0.45526</cdr:y>
    </cdr:from>
    <cdr:to>
      <cdr:x>0.15293</cdr:x>
      <cdr:y>0.52298</cdr:y>
    </cdr:to>
    <cdr:sp macro="" textlink="">
      <cdr:nvSpPr>
        <cdr:cNvPr id="18" name="文字方塊 1"/>
        <cdr:cNvSpPr txBox="1"/>
      </cdr:nvSpPr>
      <cdr:spPr>
        <a:xfrm xmlns:a="http://schemas.openxmlformats.org/drawingml/2006/main">
          <a:off x="1115278" y="2534163"/>
          <a:ext cx="664881" cy="376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89</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0.2547</cdr:x>
      <cdr:y>0.42731</cdr:y>
    </cdr:from>
    <cdr:to>
      <cdr:x>0.32319</cdr:x>
      <cdr:y>0.49502</cdr:y>
    </cdr:to>
    <cdr:sp macro="" textlink="">
      <cdr:nvSpPr>
        <cdr:cNvPr id="19" name="文字方塊 1"/>
        <cdr:cNvSpPr txBox="1"/>
      </cdr:nvSpPr>
      <cdr:spPr>
        <a:xfrm xmlns:a="http://schemas.openxmlformats.org/drawingml/2006/main">
          <a:off x="2964755" y="2378543"/>
          <a:ext cx="797228" cy="3768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103</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0.33972</cdr:x>
      <cdr:y>0.4363</cdr:y>
    </cdr:from>
    <cdr:to>
      <cdr:x>0.40808</cdr:x>
      <cdr:y>0.50402</cdr:y>
    </cdr:to>
    <cdr:sp macro="" textlink="">
      <cdr:nvSpPr>
        <cdr:cNvPr id="20" name="文字方塊 1"/>
        <cdr:cNvSpPr txBox="1"/>
      </cdr:nvSpPr>
      <cdr:spPr>
        <a:xfrm xmlns:a="http://schemas.openxmlformats.org/drawingml/2006/main">
          <a:off x="3954393" y="2428584"/>
          <a:ext cx="795715" cy="376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101</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0.42556</cdr:x>
      <cdr:y>0.34836</cdr:y>
    </cdr:from>
    <cdr:to>
      <cdr:x>0.5</cdr:x>
      <cdr:y>0.41607</cdr:y>
    </cdr:to>
    <cdr:sp macro="" textlink="">
      <cdr:nvSpPr>
        <cdr:cNvPr id="21" name="文字方塊 1"/>
        <cdr:cNvSpPr txBox="1"/>
      </cdr:nvSpPr>
      <cdr:spPr>
        <a:xfrm xmlns:a="http://schemas.openxmlformats.org/drawingml/2006/main">
          <a:off x="4953545" y="1939123"/>
          <a:ext cx="866487" cy="3768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128</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0.50743</cdr:x>
      <cdr:y>0.40269</cdr:y>
    </cdr:from>
    <cdr:to>
      <cdr:x>0.57936</cdr:x>
      <cdr:y>0.4694</cdr:y>
    </cdr:to>
    <cdr:sp macro="" textlink="">
      <cdr:nvSpPr>
        <cdr:cNvPr id="22" name="文字方塊 1"/>
        <cdr:cNvSpPr txBox="1"/>
      </cdr:nvSpPr>
      <cdr:spPr>
        <a:xfrm xmlns:a="http://schemas.openxmlformats.org/drawingml/2006/main">
          <a:off x="5906530" y="2241516"/>
          <a:ext cx="837269" cy="3713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113</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0.59327</cdr:x>
      <cdr:y>0.25926</cdr:y>
    </cdr:from>
    <cdr:to>
      <cdr:x>0.66111</cdr:x>
      <cdr:y>0.32697</cdr:y>
    </cdr:to>
    <cdr:sp macro="" textlink="">
      <cdr:nvSpPr>
        <cdr:cNvPr id="23" name="文字方塊 1"/>
        <cdr:cNvSpPr txBox="1"/>
      </cdr:nvSpPr>
      <cdr:spPr>
        <a:xfrm xmlns:a="http://schemas.openxmlformats.org/drawingml/2006/main">
          <a:off x="6905734" y="1443152"/>
          <a:ext cx="789662" cy="3768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155</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0.68127</cdr:x>
      <cdr:y>0</cdr:y>
    </cdr:from>
    <cdr:to>
      <cdr:x>0.74267</cdr:x>
      <cdr:y>0.06958</cdr:y>
    </cdr:to>
    <cdr:sp macro="" textlink="">
      <cdr:nvSpPr>
        <cdr:cNvPr id="24" name="文字方塊 1"/>
        <cdr:cNvSpPr txBox="1"/>
      </cdr:nvSpPr>
      <cdr:spPr>
        <a:xfrm xmlns:a="http://schemas.openxmlformats.org/drawingml/2006/main">
          <a:off x="7930065" y="0"/>
          <a:ext cx="714700" cy="3873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242</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0.67208</cdr:x>
      <cdr:y>0.74841</cdr:y>
    </cdr:from>
    <cdr:to>
      <cdr:x>0.73312</cdr:x>
      <cdr:y>0.79817</cdr:y>
    </cdr:to>
    <cdr:sp macro="" textlink="">
      <cdr:nvSpPr>
        <cdr:cNvPr id="25" name="矩形 24"/>
        <cdr:cNvSpPr/>
      </cdr:nvSpPr>
      <cdr:spPr>
        <a:xfrm xmlns:a="http://schemas.openxmlformats.org/drawingml/2006/main">
          <a:off x="7823032" y="4165927"/>
          <a:ext cx="710510" cy="27698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(28.0%)</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0.66976</cdr:x>
      <cdr:y>0.5397</cdr:y>
    </cdr:from>
    <cdr:to>
      <cdr:x>0.73079</cdr:x>
      <cdr:y>0.58946</cdr:y>
    </cdr:to>
    <cdr:sp macro="" textlink="">
      <cdr:nvSpPr>
        <cdr:cNvPr id="26" name="矩形 25"/>
        <cdr:cNvSpPr/>
      </cdr:nvSpPr>
      <cdr:spPr>
        <a:xfrm xmlns:a="http://schemas.openxmlformats.org/drawingml/2006/main">
          <a:off x="7796005" y="3004145"/>
          <a:ext cx="710393" cy="27698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(50.7%)</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0.66324</cdr:x>
      <cdr:y>0.17428</cdr:y>
    </cdr:from>
    <cdr:to>
      <cdr:x>0.73935</cdr:x>
      <cdr:y>0.22404</cdr:y>
    </cdr:to>
    <cdr:sp macro="" textlink="">
      <cdr:nvSpPr>
        <cdr:cNvPr id="27" name="矩形 26"/>
        <cdr:cNvSpPr/>
      </cdr:nvSpPr>
      <cdr:spPr>
        <a:xfrm xmlns:a="http://schemas.openxmlformats.org/drawingml/2006/main">
          <a:off x="7720186" y="970103"/>
          <a:ext cx="885925" cy="27698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algn="ctr"/>
          <a:r>
            <a:rPr lang="en-US" altLang="zh-TW" sz="1200" b="1" dirty="0">
              <a:latin typeface="Times New Roman" panose="02020603050405020304" pitchFamily="18" charset="0"/>
              <a:cs typeface="Times New Roman" panose="02020603050405020304" pitchFamily="18" charset="0"/>
            </a:rPr>
            <a:t>(21.3%)</a:t>
          </a:r>
          <a:endParaRPr lang="zh-TW" altLang="en-US"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0.7624</cdr:x>
      <cdr:y>0.22318</cdr:y>
    </cdr:from>
    <cdr:to>
      <cdr:x>0.83135</cdr:x>
      <cdr:y>0.2909</cdr:y>
    </cdr:to>
    <cdr:sp macro="" textlink="">
      <cdr:nvSpPr>
        <cdr:cNvPr id="29" name="文字方塊 1"/>
        <cdr:cNvSpPr txBox="1"/>
      </cdr:nvSpPr>
      <cdr:spPr>
        <a:xfrm xmlns:a="http://schemas.openxmlformats.org/drawingml/2006/main">
          <a:off x="8874418" y="1242293"/>
          <a:ext cx="802583" cy="376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800" b="1" dirty="0">
              <a:solidFill>
                <a:srgbClr val="FF0000"/>
              </a:solidFill>
              <a:latin typeface="Times New Roman" panose="02020603050405020304" pitchFamily="18" charset="0"/>
              <a:cs typeface="Times New Roman" panose="02020603050405020304" pitchFamily="18" charset="0"/>
            </a:rPr>
            <a:t>169</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0.84644</cdr:x>
      <cdr:y>0.37943</cdr:y>
    </cdr:from>
    <cdr:to>
      <cdr:x>0.90013</cdr:x>
      <cdr:y>0.44715</cdr:y>
    </cdr:to>
    <cdr:sp macro="" textlink="">
      <cdr:nvSpPr>
        <cdr:cNvPr id="28" name="文字方塊 1"/>
        <cdr:cNvSpPr txBox="1"/>
      </cdr:nvSpPr>
      <cdr:spPr>
        <a:xfrm xmlns:a="http://schemas.openxmlformats.org/drawingml/2006/main">
          <a:off x="9852648" y="2112017"/>
          <a:ext cx="624955" cy="376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800" b="1" dirty="0">
              <a:solidFill>
                <a:srgbClr val="FF0000"/>
              </a:solidFill>
              <a:latin typeface="Times New Roman" panose="02020603050405020304" pitchFamily="18" charset="0"/>
              <a:cs typeface="Times New Roman" panose="02020603050405020304" pitchFamily="18" charset="0"/>
            </a:rPr>
            <a:t>  </a:t>
          </a:r>
          <a:r>
            <a:rPr lang="en-US" altLang="zh-TW" sz="1800" b="1" dirty="0">
              <a:solidFill>
                <a:srgbClr val="FF0000"/>
              </a:solidFill>
              <a:latin typeface="Times New Roman" panose="02020603050405020304" pitchFamily="18" charset="0"/>
              <a:cs typeface="Times New Roman" panose="02020603050405020304" pitchFamily="18" charset="0"/>
            </a:rPr>
            <a:t>102</a:t>
          </a:r>
          <a:endParaRPr lang="zh-TW" altLang="en-US" sz="1800" b="1"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0.10042</cdr:x>
      <cdr:y>0.94235</cdr:y>
    </cdr:from>
    <cdr:to>
      <cdr:x>0.98699</cdr:x>
      <cdr:y>1</cdr:y>
    </cdr:to>
    <cdr:grpSp>
      <cdr:nvGrpSpPr>
        <cdr:cNvPr id="2" name="群組 1">
          <a:extLst xmlns:a="http://schemas.openxmlformats.org/drawingml/2006/main">
            <a:ext uri="{FF2B5EF4-FFF2-40B4-BE49-F238E27FC236}">
              <a16:creationId xmlns="" xmlns:a16="http://schemas.microsoft.com/office/drawing/2014/main" id="{D82047BC-6FF2-4B65-62CA-F4CDCE11DAD9}"/>
            </a:ext>
          </a:extLst>
        </cdr:cNvPr>
        <cdr:cNvGrpSpPr/>
      </cdr:nvGrpSpPr>
      <cdr:grpSpPr>
        <a:xfrm xmlns:a="http://schemas.openxmlformats.org/drawingml/2006/main">
          <a:off x="1203507" y="5357555"/>
          <a:ext cx="10625307" cy="327758"/>
          <a:chOff x="1263906" y="4211088"/>
          <a:chExt cx="9098930" cy="347538"/>
        </a:xfrm>
      </cdr:grpSpPr>
      <cdr:sp macro="" textlink="">
        <cdr:nvSpPr>
          <cdr:cNvPr id="3" name="文字方塊 4">
            <a:extLst xmlns:a="http://schemas.openxmlformats.org/drawingml/2006/main">
              <a:ext uri="{FF2B5EF4-FFF2-40B4-BE49-F238E27FC236}">
                <a16:creationId xmlns="" xmlns:a16="http://schemas.microsoft.com/office/drawing/2014/main" id="{B7936075-8624-8504-CDB6-9F436D3E1A2C}"/>
              </a:ext>
            </a:extLst>
          </cdr:cNvPr>
          <cdr:cNvSpPr txBox="1"/>
        </cdr:nvSpPr>
        <cdr:spPr>
          <a:xfrm xmlns:a="http://schemas.openxmlformats.org/drawingml/2006/main">
            <a:off x="1263906" y="4219664"/>
            <a:ext cx="726298" cy="3389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rgbClr val="C0B892"/>
                </a:solidFill>
                <a:latin typeface="Times New Roman" panose="02020603050405020304" pitchFamily="18" charset="0"/>
                <a:ea typeface="Calibri" panose="020F0502020204030204" pitchFamily="34" charset="0"/>
                <a:cs typeface="Times New Roman" panose="02020603050405020304" pitchFamily="18" charset="0"/>
              </a:rPr>
              <a:t>12,843</a:t>
            </a:r>
            <a:endParaRPr lang="zh-TW" altLang="en-US" sz="1400" b="1" dirty="0">
              <a:solidFill>
                <a:srgbClr val="C0B892"/>
              </a:solidFill>
              <a:latin typeface="Times New Roman" panose="02020603050405020304" pitchFamily="18" charset="0"/>
              <a:cs typeface="Times New Roman" panose="02020603050405020304" pitchFamily="18" charset="0"/>
            </a:endParaRPr>
          </a:p>
        </cdr:txBody>
      </cdr:sp>
      <cdr:sp macro="" textlink="">
        <cdr:nvSpPr>
          <cdr:cNvPr id="6" name="文字方塊 8">
            <a:extLst xmlns:a="http://schemas.openxmlformats.org/drawingml/2006/main">
              <a:ext uri="{FF2B5EF4-FFF2-40B4-BE49-F238E27FC236}">
                <a16:creationId xmlns="" xmlns:a16="http://schemas.microsoft.com/office/drawing/2014/main" id="{7BB4F8E3-3DE8-145B-1380-BA4CD00CD253}"/>
              </a:ext>
            </a:extLst>
          </cdr:cNvPr>
          <cdr:cNvSpPr txBox="1"/>
        </cdr:nvSpPr>
        <cdr:spPr>
          <a:xfrm xmlns:a="http://schemas.openxmlformats.org/drawingml/2006/main">
            <a:off x="2919660" y="4219664"/>
            <a:ext cx="833875" cy="3389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rgbClr val="E4B7B6"/>
                </a:solidFill>
                <a:latin typeface="Times New Roman" panose="02020603050405020304" pitchFamily="18" charset="0"/>
                <a:ea typeface="Calibri" panose="020F0502020204030204" pitchFamily="34" charset="0"/>
                <a:cs typeface="Times New Roman" panose="02020603050405020304" pitchFamily="18" charset="0"/>
              </a:rPr>
              <a:t>11,345</a:t>
            </a:r>
            <a:endParaRPr lang="zh-TW" altLang="en-US" sz="1400" b="1" dirty="0">
              <a:solidFill>
                <a:srgbClr val="E4B7B6"/>
              </a:solidFill>
              <a:latin typeface="Times New Roman" panose="02020603050405020304" pitchFamily="18" charset="0"/>
              <a:cs typeface="Times New Roman" panose="02020603050405020304" pitchFamily="18" charset="0"/>
            </a:endParaRPr>
          </a:p>
        </cdr:txBody>
      </cdr:sp>
      <cdr:sp macro="" textlink="">
        <cdr:nvSpPr>
          <cdr:cNvPr id="9" name="文字方塊 13">
            <a:extLst xmlns:a="http://schemas.openxmlformats.org/drawingml/2006/main">
              <a:ext uri="{FF2B5EF4-FFF2-40B4-BE49-F238E27FC236}">
                <a16:creationId xmlns="" xmlns:a16="http://schemas.microsoft.com/office/drawing/2014/main" id="{24350372-81BE-0E72-0DDB-457DC3D39F5A}"/>
              </a:ext>
            </a:extLst>
          </cdr:cNvPr>
          <cdr:cNvSpPr txBox="1"/>
        </cdr:nvSpPr>
        <cdr:spPr>
          <a:xfrm xmlns:a="http://schemas.openxmlformats.org/drawingml/2006/main">
            <a:off x="4620564" y="4219664"/>
            <a:ext cx="833875" cy="3389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15,544</a:t>
            </a:r>
            <a:endParaRPr lang="zh-TW" altLang="en-US" sz="1400" b="1" dirty="0">
              <a:solidFill>
                <a:schemeClr val="accent5">
                  <a:lumMod val="60000"/>
                  <a:lumOff val="40000"/>
                </a:schemeClr>
              </a:solidFill>
              <a:latin typeface="Times New Roman" panose="02020603050405020304" pitchFamily="18" charset="0"/>
              <a:cs typeface="Times New Roman" panose="02020603050405020304" pitchFamily="18" charset="0"/>
            </a:endParaRPr>
          </a:p>
        </cdr:txBody>
      </cdr:sp>
      <cdr:sp macro="" textlink="">
        <cdr:nvSpPr>
          <cdr:cNvPr id="11" name="文字方塊 15">
            <a:extLst xmlns:a="http://schemas.openxmlformats.org/drawingml/2006/main">
              <a:ext uri="{FF2B5EF4-FFF2-40B4-BE49-F238E27FC236}">
                <a16:creationId xmlns="" xmlns:a16="http://schemas.microsoft.com/office/drawing/2014/main" id="{2B0E0870-9D9F-7454-272A-1DA0535E8461}"/>
              </a:ext>
            </a:extLst>
          </cdr:cNvPr>
          <cdr:cNvSpPr txBox="1"/>
        </cdr:nvSpPr>
        <cdr:spPr>
          <a:xfrm xmlns:a="http://schemas.openxmlformats.org/drawingml/2006/main">
            <a:off x="6401946" y="4219665"/>
            <a:ext cx="833875" cy="3389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rgbClr val="878787"/>
                </a:solidFill>
                <a:latin typeface="Times New Roman" panose="02020603050405020304" pitchFamily="18" charset="0"/>
                <a:ea typeface="Calibri" panose="020F0502020204030204" pitchFamily="34" charset="0"/>
                <a:cs typeface="Times New Roman" panose="02020603050405020304" pitchFamily="18" charset="0"/>
              </a:rPr>
              <a:t>24,181</a:t>
            </a:r>
            <a:endParaRPr lang="zh-TW" altLang="en-US" sz="1400" b="1" dirty="0">
              <a:solidFill>
                <a:srgbClr val="878787"/>
              </a:solidFill>
              <a:latin typeface="Times New Roman" panose="02020603050405020304" pitchFamily="18" charset="0"/>
              <a:cs typeface="Times New Roman" panose="02020603050405020304" pitchFamily="18" charset="0"/>
            </a:endParaRPr>
          </a:p>
        </cdr:txBody>
      </cdr:sp>
      <cdr:sp macro="" textlink="">
        <cdr:nvSpPr>
          <cdr:cNvPr id="13" name="文字方塊 17">
            <a:extLst xmlns:a="http://schemas.openxmlformats.org/drawingml/2006/main">
              <a:ext uri="{FF2B5EF4-FFF2-40B4-BE49-F238E27FC236}">
                <a16:creationId xmlns="" xmlns:a16="http://schemas.microsoft.com/office/drawing/2014/main" id="{1E9D6839-3B23-2A36-5E69-12394AAA25E7}"/>
              </a:ext>
            </a:extLst>
          </cdr:cNvPr>
          <cdr:cNvSpPr txBox="1"/>
        </cdr:nvSpPr>
        <cdr:spPr>
          <a:xfrm xmlns:a="http://schemas.openxmlformats.org/drawingml/2006/main">
            <a:off x="8046131" y="4219665"/>
            <a:ext cx="833875" cy="3389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rgbClr val="EF8B47"/>
                </a:solidFill>
                <a:latin typeface="Times New Roman" panose="02020603050405020304" pitchFamily="18" charset="0"/>
                <a:ea typeface="Calibri" panose="020F0502020204030204" pitchFamily="34" charset="0"/>
                <a:cs typeface="Times New Roman" panose="02020603050405020304" pitchFamily="18" charset="0"/>
              </a:rPr>
              <a:t>16,893</a:t>
            </a:r>
            <a:endParaRPr lang="zh-TW" altLang="en-US" sz="1400" b="1" dirty="0">
              <a:solidFill>
                <a:srgbClr val="EF8B47"/>
              </a:solidFill>
              <a:latin typeface="Times New Roman" panose="02020603050405020304" pitchFamily="18" charset="0"/>
              <a:cs typeface="Times New Roman" panose="02020603050405020304" pitchFamily="18" charset="0"/>
            </a:endParaRPr>
          </a:p>
        </cdr:txBody>
      </cdr:sp>
      <cdr:sp macro="" textlink="">
        <cdr:nvSpPr>
          <cdr:cNvPr id="14" name="文字方塊 18">
            <a:extLst xmlns:a="http://schemas.openxmlformats.org/drawingml/2006/main">
              <a:ext uri="{FF2B5EF4-FFF2-40B4-BE49-F238E27FC236}">
                <a16:creationId xmlns="" xmlns:a16="http://schemas.microsoft.com/office/drawing/2014/main" id="{4012C09F-C248-1B5D-E0AB-F5B9EE9098F5}"/>
              </a:ext>
            </a:extLst>
          </cdr:cNvPr>
          <cdr:cNvSpPr txBox="1"/>
        </cdr:nvSpPr>
        <cdr:spPr>
          <a:xfrm xmlns:a="http://schemas.openxmlformats.org/drawingml/2006/main">
            <a:off x="9528961" y="4211088"/>
            <a:ext cx="833875" cy="3389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10,223</a:t>
            </a:r>
            <a:endParaRPr lang="zh-TW" altLang="en-US" sz="1400" b="1" dirty="0">
              <a:solidFill>
                <a:schemeClr val="tx2"/>
              </a:solidFill>
              <a:latin typeface="Times New Roman" panose="02020603050405020304" pitchFamily="18" charset="0"/>
              <a:cs typeface="Times New Roman" panose="02020603050405020304" pitchFamily="18" charset="0"/>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0.34149</cdr:x>
      <cdr:y>0</cdr:y>
    </cdr:from>
    <cdr:to>
      <cdr:x>0.68632</cdr:x>
      <cdr:y>0.13033</cdr:y>
    </cdr:to>
    <cdr:sp macro="" textlink="">
      <cdr:nvSpPr>
        <cdr:cNvPr id="2" name="文字方塊 1"/>
        <cdr:cNvSpPr txBox="1"/>
      </cdr:nvSpPr>
      <cdr:spPr>
        <a:xfrm xmlns:a="http://schemas.openxmlformats.org/drawingml/2006/main">
          <a:off x="1573951" y="-3768810"/>
          <a:ext cx="1589346" cy="3550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zh-TW" altLang="en-US" sz="1600" b="1" dirty="0">
              <a:solidFill>
                <a:schemeClr val="accent5">
                  <a:lumMod val="50000"/>
                </a:schemeClr>
              </a:solidFill>
              <a:latin typeface="標楷體" panose="03000509000000000000" pitchFamily="65" charset="-120"/>
              <a:ea typeface="標楷體" panose="03000509000000000000" pitchFamily="65" charset="-120"/>
            </a:rPr>
            <a:t>稅前淨利</a:t>
          </a:r>
          <a:r>
            <a:rPr lang="en-US" altLang="zh-TW" sz="16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1600" b="1" dirty="0">
              <a:solidFill>
                <a:schemeClr val="accent5">
                  <a:lumMod val="50000"/>
                </a:schemeClr>
              </a:solidFill>
              <a:latin typeface="標楷體" panose="03000509000000000000" pitchFamily="65" charset="-120"/>
              <a:ea typeface="標楷體" panose="03000509000000000000" pitchFamily="65" charset="-120"/>
            </a:rPr>
            <a:t>率</a:t>
          </a:r>
          <a:r>
            <a:rPr lang="en-US" altLang="zh-TW" sz="1600" b="1" dirty="0">
              <a:solidFill>
                <a:schemeClr val="accent5">
                  <a:lumMod val="50000"/>
                </a:schemeClr>
              </a:solidFill>
              <a:latin typeface="標楷體" panose="03000509000000000000" pitchFamily="65" charset="-120"/>
              <a:ea typeface="標楷體" panose="03000509000000000000" pitchFamily="65" charset="-120"/>
            </a:rPr>
            <a:t>)</a:t>
          </a:r>
          <a:endParaRPr lang="zh-TW" altLang="en-US" sz="1600" b="1" dirty="0">
            <a:solidFill>
              <a:schemeClr val="accent5">
                <a:lumMod val="50000"/>
              </a:schemeClr>
            </a:solidFill>
            <a:latin typeface="標楷體" panose="03000509000000000000" pitchFamily="65" charset="-120"/>
            <a:ea typeface="標楷體" panose="03000509000000000000" pitchFamily="65" charset="-120"/>
          </a:endParaRPr>
        </a:p>
      </cdr:txBody>
    </cdr:sp>
  </cdr:relSizeAnchor>
  <cdr:relSizeAnchor xmlns:cdr="http://schemas.openxmlformats.org/drawingml/2006/chartDrawing">
    <cdr:from>
      <cdr:x>0.87552</cdr:x>
      <cdr:y>0.03565</cdr:y>
    </cdr:from>
    <cdr:to>
      <cdr:x>1</cdr:x>
      <cdr:y>0.11989</cdr:y>
    </cdr:to>
    <cdr:sp macro="" textlink="">
      <cdr:nvSpPr>
        <cdr:cNvPr id="3" name="文字方塊 1"/>
        <cdr:cNvSpPr txBox="1"/>
      </cdr:nvSpPr>
      <cdr:spPr>
        <a:xfrm xmlns:a="http://schemas.openxmlformats.org/drawingml/2006/main">
          <a:off x="4035333" y="97112"/>
          <a:ext cx="573737" cy="229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altLang="zh-TW" sz="1200" b="1" dirty="0">
              <a:solidFill>
                <a:schemeClr val="accent5">
                  <a:lumMod val="50000"/>
                </a:schemeClr>
              </a:solidFill>
              <a:latin typeface="微軟正黑體" panose="020B0604030504040204" pitchFamily="34" charset="-120"/>
              <a:ea typeface="微軟正黑體" panose="020B0604030504040204" pitchFamily="34" charset="-120"/>
            </a:rPr>
            <a:t>(%)</a:t>
          </a:r>
          <a:endParaRPr lang="zh-TW" altLang="en-US" sz="1200" b="1" dirty="0">
            <a:solidFill>
              <a:schemeClr val="accent5">
                <a:lumMod val="50000"/>
              </a:schemeClr>
            </a:solidFill>
            <a:latin typeface="微軟正黑體" panose="020B0604030504040204" pitchFamily="34" charset="-120"/>
            <a:ea typeface="微軟正黑體" panose="020B0604030504040204" pitchFamily="34" charset="-12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0.44551</cdr:x>
      <cdr:y>0.03084</cdr:y>
    </cdr:from>
    <cdr:to>
      <cdr:x>0.79034</cdr:x>
      <cdr:y>0.16031</cdr:y>
    </cdr:to>
    <cdr:sp macro="" textlink="">
      <cdr:nvSpPr>
        <cdr:cNvPr id="2" name="文字方塊 1"/>
        <cdr:cNvSpPr txBox="1"/>
      </cdr:nvSpPr>
      <cdr:spPr>
        <a:xfrm xmlns:a="http://schemas.openxmlformats.org/drawingml/2006/main">
          <a:off x="2293807" y="87380"/>
          <a:ext cx="1775449" cy="3668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TW" altLang="en-US" sz="1600" b="1" kern="1200" dirty="0">
              <a:solidFill>
                <a:srgbClr val="4D1F1C"/>
              </a:solidFill>
              <a:latin typeface="標楷體" panose="03000509000000000000" pitchFamily="65" charset="-120"/>
              <a:ea typeface="標楷體" panose="03000509000000000000" pitchFamily="65" charset="-120"/>
            </a:rPr>
            <a:t>負債比率</a:t>
          </a:r>
        </a:p>
      </cdr:txBody>
    </cdr:sp>
  </cdr:relSizeAnchor>
  <cdr:relSizeAnchor xmlns:cdr="http://schemas.openxmlformats.org/drawingml/2006/chartDrawing">
    <cdr:from>
      <cdr:x>0.61097</cdr:x>
      <cdr:y>0.27916</cdr:y>
    </cdr:from>
    <cdr:to>
      <cdr:x>0.73598</cdr:x>
      <cdr:y>0.38778</cdr:y>
    </cdr:to>
    <cdr:sp macro="" textlink="">
      <cdr:nvSpPr>
        <cdr:cNvPr id="4" name="文字方塊 11"/>
        <cdr:cNvSpPr txBox="1"/>
      </cdr:nvSpPr>
      <cdr:spPr>
        <a:xfrm xmlns:a="http://schemas.openxmlformats.org/drawingml/2006/main">
          <a:off x="3145742" y="790983"/>
          <a:ext cx="6436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altLang="zh-TW" sz="1400" b="1" dirty="0">
              <a:solidFill>
                <a:schemeClr val="tx1"/>
              </a:solidFill>
              <a:latin typeface="Times New Roman" panose="02020603050405020304" pitchFamily="18" charset="0"/>
              <a:cs typeface="Times New Roman" panose="02020603050405020304" pitchFamily="18" charset="0"/>
            </a:rPr>
            <a:t>44.8</a:t>
          </a:r>
          <a:endParaRPr lang="zh-TW" altLang="en-US"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0.5133</cdr:x>
      <cdr:y>0.24412</cdr:y>
    </cdr:from>
    <cdr:to>
      <cdr:x>0.62621</cdr:x>
      <cdr:y>0.35274</cdr:y>
    </cdr:to>
    <cdr:sp macro="" textlink="">
      <cdr:nvSpPr>
        <cdr:cNvPr id="7" name="文字方塊 11"/>
        <cdr:cNvSpPr txBox="1"/>
      </cdr:nvSpPr>
      <cdr:spPr>
        <a:xfrm xmlns:a="http://schemas.openxmlformats.org/drawingml/2006/main">
          <a:off x="2642862" y="691699"/>
          <a:ext cx="5813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tx1"/>
              </a:solidFill>
              <a:latin typeface="Times New Roman" panose="02020603050405020304" pitchFamily="18" charset="0"/>
              <a:cs typeface="Times New Roman" panose="02020603050405020304" pitchFamily="18" charset="0"/>
            </a:rPr>
            <a:t>48.6</a:t>
          </a:r>
          <a:endParaRPr lang="zh-TW" altLang="en-US"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0.70946</cdr:x>
      <cdr:y>0.37817</cdr:y>
    </cdr:from>
    <cdr:to>
      <cdr:x>0.83447</cdr:x>
      <cdr:y>0.48679</cdr:y>
    </cdr:to>
    <cdr:sp macro="" textlink="">
      <cdr:nvSpPr>
        <cdr:cNvPr id="8" name="文字方塊 11"/>
        <cdr:cNvSpPr txBox="1"/>
      </cdr:nvSpPr>
      <cdr:spPr>
        <a:xfrm xmlns:a="http://schemas.openxmlformats.org/drawingml/2006/main">
          <a:off x="3652844" y="1071522"/>
          <a:ext cx="6436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tx1"/>
              </a:solidFill>
              <a:latin typeface="Times New Roman" panose="02020603050405020304" pitchFamily="18" charset="0"/>
              <a:cs typeface="Times New Roman" panose="02020603050405020304" pitchFamily="18" charset="0"/>
            </a:rPr>
            <a:t>33.8</a:t>
          </a:r>
          <a:endParaRPr lang="zh-TW" altLang="en-US"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0.80931</cdr:x>
      <cdr:y>0.37028</cdr:y>
    </cdr:from>
    <cdr:to>
      <cdr:x>0.93432</cdr:x>
      <cdr:y>0.47891</cdr:y>
    </cdr:to>
    <cdr:sp macro="" textlink="">
      <cdr:nvSpPr>
        <cdr:cNvPr id="6" name="文字方塊 11"/>
        <cdr:cNvSpPr txBox="1"/>
      </cdr:nvSpPr>
      <cdr:spPr>
        <a:xfrm xmlns:a="http://schemas.openxmlformats.org/drawingml/2006/main">
          <a:off x="4166939" y="1049178"/>
          <a:ext cx="6436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tx1"/>
              </a:solidFill>
              <a:latin typeface="Times New Roman" panose="02020603050405020304" pitchFamily="18" charset="0"/>
              <a:cs typeface="Times New Roman" panose="02020603050405020304" pitchFamily="18" charset="0"/>
            </a:rPr>
            <a:t>35.2</a:t>
          </a:r>
          <a:endParaRPr lang="zh-TW" altLang="en-US"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0.0768</cdr:x>
      <cdr:y>0.82554</cdr:y>
    </cdr:from>
    <cdr:to>
      <cdr:x>0.94568</cdr:x>
      <cdr:y>0.88721</cdr:y>
    </cdr:to>
    <cdr:grpSp>
      <cdr:nvGrpSpPr>
        <cdr:cNvPr id="15" name="群組 14">
          <a:extLst xmlns:a="http://schemas.openxmlformats.org/drawingml/2006/main">
            <a:ext uri="{FF2B5EF4-FFF2-40B4-BE49-F238E27FC236}">
              <a16:creationId xmlns="" xmlns:a16="http://schemas.microsoft.com/office/drawing/2014/main" id="{4D7E0DFD-E1E5-D49A-C4C7-25A8BCDA514A}"/>
            </a:ext>
          </a:extLst>
        </cdr:cNvPr>
        <cdr:cNvGrpSpPr/>
      </cdr:nvGrpSpPr>
      <cdr:grpSpPr>
        <a:xfrm xmlns:a="http://schemas.openxmlformats.org/drawingml/2006/main">
          <a:off x="798467" y="4477655"/>
          <a:ext cx="9033494" cy="334493"/>
          <a:chOff x="1035063" y="4323124"/>
          <a:chExt cx="9033494" cy="368384"/>
        </a:xfrm>
      </cdr:grpSpPr>
      <cdr:sp macro="" textlink="">
        <cdr:nvSpPr>
          <cdr:cNvPr id="16" name="文字方塊 4">
            <a:extLst xmlns:a="http://schemas.openxmlformats.org/drawingml/2006/main">
              <a:ext uri="{FF2B5EF4-FFF2-40B4-BE49-F238E27FC236}">
                <a16:creationId xmlns="" xmlns:a16="http://schemas.microsoft.com/office/drawing/2014/main" id="{BA6C7CDB-3A1D-3543-988D-0A715F6652EA}"/>
              </a:ext>
            </a:extLst>
          </cdr:cNvPr>
          <cdr:cNvSpPr txBox="1"/>
        </cdr:nvSpPr>
        <cdr:spPr>
          <a:xfrm xmlns:a="http://schemas.openxmlformats.org/drawingml/2006/main">
            <a:off x="1035063" y="4346351"/>
            <a:ext cx="726298"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74.3%</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17" name="文字方塊 6">
            <a:extLst xmlns:a="http://schemas.openxmlformats.org/drawingml/2006/main">
              <a:ext uri="{FF2B5EF4-FFF2-40B4-BE49-F238E27FC236}">
                <a16:creationId xmlns="" xmlns:a16="http://schemas.microsoft.com/office/drawing/2014/main" id="{2B0E5077-6A4D-4B51-410E-4684D4D69A25}"/>
              </a:ext>
            </a:extLst>
          </cdr:cNvPr>
          <cdr:cNvSpPr txBox="1"/>
        </cdr:nvSpPr>
        <cdr:spPr>
          <a:xfrm xmlns:a="http://schemas.openxmlformats.org/drawingml/2006/main">
            <a:off x="1787393" y="4342135"/>
            <a:ext cx="726298"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89.3%</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18" name="文字方塊 7">
            <a:extLst xmlns:a="http://schemas.openxmlformats.org/drawingml/2006/main">
              <a:ext uri="{FF2B5EF4-FFF2-40B4-BE49-F238E27FC236}">
                <a16:creationId xmlns="" xmlns:a16="http://schemas.microsoft.com/office/drawing/2014/main" id="{4D2EFCEE-60B1-125C-BC45-8F6BA6EA1D67}"/>
              </a:ext>
            </a:extLst>
          </cdr:cNvPr>
          <cdr:cNvSpPr txBox="1"/>
        </cdr:nvSpPr>
        <cdr:spPr>
          <a:xfrm xmlns:a="http://schemas.openxmlformats.org/drawingml/2006/main">
            <a:off x="2532174" y="4341154"/>
            <a:ext cx="726298"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77.4%</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19" name="文字方塊 8">
            <a:extLst xmlns:a="http://schemas.openxmlformats.org/drawingml/2006/main">
              <a:ext uri="{FF2B5EF4-FFF2-40B4-BE49-F238E27FC236}">
                <a16:creationId xmlns="" xmlns:a16="http://schemas.microsoft.com/office/drawing/2014/main" id="{1A772EC5-4401-CDD3-B44C-A1B7D22E2110}"/>
              </a:ext>
            </a:extLst>
          </cdr:cNvPr>
          <cdr:cNvSpPr txBox="1"/>
        </cdr:nvSpPr>
        <cdr:spPr>
          <a:xfrm xmlns:a="http://schemas.openxmlformats.org/drawingml/2006/main">
            <a:off x="3241274" y="4337050"/>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226.1%</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0" name="文字方塊 9">
            <a:extLst xmlns:a="http://schemas.openxmlformats.org/drawingml/2006/main">
              <a:ext uri="{FF2B5EF4-FFF2-40B4-BE49-F238E27FC236}">
                <a16:creationId xmlns="" xmlns:a16="http://schemas.microsoft.com/office/drawing/2014/main" id="{90F8C9D4-9AF0-F002-03A7-9E220558A3AC}"/>
              </a:ext>
            </a:extLst>
          </cdr:cNvPr>
          <cdr:cNvSpPr txBox="1"/>
        </cdr:nvSpPr>
        <cdr:spPr>
          <a:xfrm xmlns:a="http://schemas.openxmlformats.org/drawingml/2006/main">
            <a:off x="4035485" y="4346431"/>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61.0%</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1" name="文字方塊 12">
            <a:extLst xmlns:a="http://schemas.openxmlformats.org/drawingml/2006/main">
              <a:ext uri="{FF2B5EF4-FFF2-40B4-BE49-F238E27FC236}">
                <a16:creationId xmlns="" xmlns:a16="http://schemas.microsoft.com/office/drawing/2014/main" id="{90F8C9D4-9AF0-F002-03A7-9E220558A3AC}"/>
              </a:ext>
            </a:extLst>
          </cdr:cNvPr>
          <cdr:cNvSpPr txBox="1"/>
        </cdr:nvSpPr>
        <cdr:spPr>
          <a:xfrm xmlns:a="http://schemas.openxmlformats.org/drawingml/2006/main">
            <a:off x="4769623" y="4352505"/>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72.7%</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2" name="文字方塊 13">
            <a:extLst xmlns:a="http://schemas.openxmlformats.org/drawingml/2006/main">
              <a:ext uri="{FF2B5EF4-FFF2-40B4-BE49-F238E27FC236}">
                <a16:creationId xmlns="" xmlns:a16="http://schemas.microsoft.com/office/drawing/2014/main" id="{7BDA51B2-18FD-30E6-29D5-79B57DCE2F64}"/>
              </a:ext>
            </a:extLst>
          </cdr:cNvPr>
          <cdr:cNvSpPr txBox="1"/>
        </cdr:nvSpPr>
        <cdr:spPr>
          <a:xfrm xmlns:a="http://schemas.openxmlformats.org/drawingml/2006/main">
            <a:off x="5511995" y="4350582"/>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71.2%</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3" name="文字方塊 14">
            <a:extLst xmlns:a="http://schemas.openxmlformats.org/drawingml/2006/main">
              <a:ext uri="{FF2B5EF4-FFF2-40B4-BE49-F238E27FC236}">
                <a16:creationId xmlns="" xmlns:a16="http://schemas.microsoft.com/office/drawing/2014/main" id="{2C87ACF1-2F24-1EE2-CE28-9CCE960ACC9B}"/>
              </a:ext>
            </a:extLst>
          </cdr:cNvPr>
          <cdr:cNvSpPr txBox="1"/>
        </cdr:nvSpPr>
        <cdr:spPr>
          <a:xfrm xmlns:a="http://schemas.openxmlformats.org/drawingml/2006/main">
            <a:off x="6274797" y="4351048"/>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70.7%</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4" name="文字方塊 15">
            <a:extLst xmlns:a="http://schemas.openxmlformats.org/drawingml/2006/main">
              <a:ext uri="{FF2B5EF4-FFF2-40B4-BE49-F238E27FC236}">
                <a16:creationId xmlns="" xmlns:a16="http://schemas.microsoft.com/office/drawing/2014/main" id="{C94091A7-559A-EA58-C09A-1F32995F95CD}"/>
              </a:ext>
            </a:extLst>
          </cdr:cNvPr>
          <cdr:cNvSpPr txBox="1"/>
        </cdr:nvSpPr>
        <cdr:spPr>
          <a:xfrm xmlns:a="http://schemas.openxmlformats.org/drawingml/2006/main">
            <a:off x="7018171" y="4345187"/>
            <a:ext cx="833875" cy="339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75.1%</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5" name="文字方塊 16">
            <a:extLst xmlns:a="http://schemas.openxmlformats.org/drawingml/2006/main">
              <a:ext uri="{FF2B5EF4-FFF2-40B4-BE49-F238E27FC236}">
                <a16:creationId xmlns="" xmlns:a16="http://schemas.microsoft.com/office/drawing/2014/main" id="{26E5B1E9-A0BC-31C2-B602-7829037B83C7}"/>
              </a:ext>
            </a:extLst>
          </cdr:cNvPr>
          <cdr:cNvSpPr txBox="1"/>
        </cdr:nvSpPr>
        <cdr:spPr>
          <a:xfrm xmlns:a="http://schemas.openxmlformats.org/drawingml/2006/main">
            <a:off x="7755641" y="4345117"/>
            <a:ext cx="833875" cy="339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66.2%</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6" name="文字方塊 17">
            <a:extLst xmlns:a="http://schemas.openxmlformats.org/drawingml/2006/main">
              <a:ext uri="{FF2B5EF4-FFF2-40B4-BE49-F238E27FC236}">
                <a16:creationId xmlns="" xmlns:a16="http://schemas.microsoft.com/office/drawing/2014/main" id="{8B7C9107-6945-CF92-8962-AE5DA1BE21AD}"/>
              </a:ext>
            </a:extLst>
          </cdr:cNvPr>
          <cdr:cNvSpPr txBox="1"/>
        </cdr:nvSpPr>
        <cdr:spPr>
          <a:xfrm xmlns:a="http://schemas.openxmlformats.org/drawingml/2006/main">
            <a:off x="8507298" y="4338766"/>
            <a:ext cx="833875" cy="339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39.8%</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sp macro="" textlink="">
        <cdr:nvSpPr>
          <cdr:cNvPr id="27" name="文字方塊 18">
            <a:extLst xmlns:a="http://schemas.openxmlformats.org/drawingml/2006/main">
              <a:ext uri="{FF2B5EF4-FFF2-40B4-BE49-F238E27FC236}">
                <a16:creationId xmlns="" xmlns:a16="http://schemas.microsoft.com/office/drawing/2014/main" id="{B933B122-B075-AC58-E6AB-A98AE1C099ED}"/>
              </a:ext>
            </a:extLst>
          </cdr:cNvPr>
          <cdr:cNvSpPr txBox="1"/>
        </cdr:nvSpPr>
        <cdr:spPr>
          <a:xfrm xmlns:a="http://schemas.openxmlformats.org/drawingml/2006/main">
            <a:off x="9234682" y="4323124"/>
            <a:ext cx="833875" cy="339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63.5%</a:t>
            </a:r>
            <a:endParaRPr lang="zh-TW" altLang="en-US" sz="1400" b="1" dirty="0">
              <a:solidFill>
                <a:schemeClr val="accent4">
                  <a:lumMod val="75000"/>
                </a:schemeClr>
              </a:solidFill>
              <a:latin typeface="Times New Roman" panose="02020603050405020304" pitchFamily="18" charset="0"/>
              <a:cs typeface="Times New Roman" panose="02020603050405020304" pitchFamily="18"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D9DFD-2910-4047-9D19-763BC384630A}" type="datetimeFigureOut">
              <a:rPr lang="zh-TW" altLang="en-US" smtClean="0"/>
              <a:t>2024/12/12</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0D0B4DB-926F-4303-9A41-6E5074C4B1EF}" type="slidenum">
              <a:rPr lang="zh-TW" altLang="en-US" smtClean="0"/>
              <a:t>‹#›</a:t>
            </a:fld>
            <a:endParaRPr lang="zh-TW" altLang="en-US"/>
          </a:p>
        </p:txBody>
      </p:sp>
    </p:spTree>
    <p:extLst>
      <p:ext uri="{BB962C8B-B14F-4D97-AF65-F5344CB8AC3E}">
        <p14:creationId xmlns:p14="http://schemas.microsoft.com/office/powerpoint/2010/main" val="256421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52C9BC-ABD6-4C0B-B242-52A1028F6EF6}" type="datetimeFigureOut">
              <a:rPr lang="zh-TW" altLang="en-US" smtClean="0"/>
              <a:t>2024/12/12</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597382-37BF-421A-A5B9-CC3F2CDE1485}" type="slidenum">
              <a:rPr lang="zh-TW" altLang="en-US" smtClean="0"/>
              <a:t>‹#›</a:t>
            </a:fld>
            <a:endParaRPr lang="zh-TW" altLang="en-US"/>
          </a:p>
        </p:txBody>
      </p:sp>
    </p:spTree>
    <p:extLst>
      <p:ext uri="{BB962C8B-B14F-4D97-AF65-F5344CB8AC3E}">
        <p14:creationId xmlns:p14="http://schemas.microsoft.com/office/powerpoint/2010/main" val="398294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597382-37BF-421A-A5B9-CC3F2CDE1485}" type="slidenum">
              <a:rPr lang="zh-TW" altLang="en-US" smtClean="0"/>
              <a:t>1</a:t>
            </a:fld>
            <a:endParaRPr lang="zh-TW" altLang="en-US"/>
          </a:p>
        </p:txBody>
      </p:sp>
    </p:spTree>
    <p:extLst>
      <p:ext uri="{BB962C8B-B14F-4D97-AF65-F5344CB8AC3E}">
        <p14:creationId xmlns:p14="http://schemas.microsoft.com/office/powerpoint/2010/main" val="330667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597382-37BF-421A-A5B9-CC3F2CDE1485}" type="slidenum">
              <a:rPr lang="zh-TW" altLang="en-US" smtClean="0"/>
              <a:t>3</a:t>
            </a:fld>
            <a:endParaRPr lang="zh-TW" altLang="en-US"/>
          </a:p>
        </p:txBody>
      </p:sp>
    </p:spTree>
    <p:extLst>
      <p:ext uri="{BB962C8B-B14F-4D97-AF65-F5344CB8AC3E}">
        <p14:creationId xmlns:p14="http://schemas.microsoft.com/office/powerpoint/2010/main" val="3945801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B41EC37-39CA-48CE-AB1D-67F1B5DEA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49"/>
          <a:stretch/>
        </p:blipFill>
        <p:spPr>
          <a:xfrm>
            <a:off x="0" y="1"/>
            <a:ext cx="12195454" cy="6858000"/>
          </a:xfrm>
          <a:prstGeom prst="rect">
            <a:avLst/>
          </a:prstGeom>
        </p:spPr>
      </p:pic>
    </p:spTree>
    <p:extLst>
      <p:ext uri="{BB962C8B-B14F-4D97-AF65-F5344CB8AC3E}">
        <p14:creationId xmlns:p14="http://schemas.microsoft.com/office/powerpoint/2010/main" val="105577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80251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112619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338118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28550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7C0F21A-A0A0-4C9B-AFD3-4FAF78F8A62B}"/>
              </a:ext>
            </a:extLst>
          </p:cNvPr>
          <p:cNvSpPr>
            <a:spLocks noGrp="1"/>
          </p:cNvSpPr>
          <p:nvPr>
            <p:ph type="dt" sz="half" idx="10"/>
          </p:nvPr>
        </p:nvSpPr>
        <p:spPr/>
        <p:txBody>
          <a:bodyPr/>
          <a:lstStyle/>
          <a:p>
            <a:endParaRPr lang="zh-CN" altLang="en-US" dirty="0"/>
          </a:p>
        </p:txBody>
      </p:sp>
      <p:sp>
        <p:nvSpPr>
          <p:cNvPr id="3" name="页脚占位符 2">
            <a:extLst>
              <a:ext uri="{FF2B5EF4-FFF2-40B4-BE49-F238E27FC236}">
                <a16:creationId xmlns="" xmlns:a16="http://schemas.microsoft.com/office/drawing/2014/main" id="{3BF4BC4C-9782-4FF4-8986-9A147C96FE1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8C24EF78-3EAF-462B-A6D1-875E7A91CC39}"/>
              </a:ext>
            </a:extLst>
          </p:cNvPr>
          <p:cNvSpPr>
            <a:spLocks noGrp="1"/>
          </p:cNvSpPr>
          <p:nvPr>
            <p:ph type="sldNum" sz="quarter" idx="12"/>
          </p:nvPr>
        </p:nvSpPr>
        <p:spPr/>
        <p:txBody>
          <a:bodyPr/>
          <a:lstStyle/>
          <a:p>
            <a:fld id="{40DD8C47-C85F-4FC2-8F70-28F8261ADAD8}" type="slidenum">
              <a:rPr lang="zh-CN" altLang="en-US" smtClean="0"/>
              <a:t>‹#›</a:t>
            </a:fld>
            <a:endParaRPr lang="zh-CN" altLang="en-US" dirty="0"/>
          </a:p>
        </p:txBody>
      </p:sp>
      <p:pic>
        <p:nvPicPr>
          <p:cNvPr id="5" name="图片 4">
            <a:extLst>
              <a:ext uri="{FF2B5EF4-FFF2-40B4-BE49-F238E27FC236}">
                <a16:creationId xmlns="" xmlns:a16="http://schemas.microsoft.com/office/drawing/2014/main" id="{CCAE66E5-BB79-443C-A8C1-DB7C0020EF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582" b="37210"/>
          <a:stretch/>
        </p:blipFill>
        <p:spPr>
          <a:xfrm>
            <a:off x="0" y="1"/>
            <a:ext cx="12192000" cy="6857999"/>
          </a:xfrm>
          <a:prstGeom prst="rect">
            <a:avLst/>
          </a:prstGeom>
        </p:spPr>
      </p:pic>
      <p:sp>
        <p:nvSpPr>
          <p:cNvPr id="6" name="文字方塊 5"/>
          <p:cNvSpPr txBox="1"/>
          <p:nvPr userDrawn="1"/>
        </p:nvSpPr>
        <p:spPr>
          <a:xfrm>
            <a:off x="11734824" y="6488668"/>
            <a:ext cx="457176" cy="338554"/>
          </a:xfrm>
          <a:prstGeom prst="rect">
            <a:avLst/>
          </a:prstGeom>
          <a:noFill/>
        </p:spPr>
        <p:txBody>
          <a:bodyPr wrap="square" rtlCol="0">
            <a:spAutoFit/>
          </a:bodyPr>
          <a:lstStyle/>
          <a:p>
            <a:fld id="{4143609B-DD00-45DB-90FD-A6E153D36FB9}" type="slidenum">
              <a:rPr lang="en-US" altLang="zh-TW" sz="1600" smtClean="0">
                <a:solidFill>
                  <a:schemeClr val="tx1">
                    <a:lumMod val="50000"/>
                    <a:lumOff val="50000"/>
                  </a:schemeClr>
                </a:solidFill>
                <a:latin typeface="+mn-lt"/>
              </a:rPr>
              <a:t>‹#›</a:t>
            </a:fld>
            <a:endParaRPr lang="zh-TW" altLang="en-US" sz="1600" dirty="0">
              <a:solidFill>
                <a:schemeClr val="tx1">
                  <a:lumMod val="50000"/>
                  <a:lumOff val="50000"/>
                </a:schemeClr>
              </a:solidFill>
              <a:latin typeface="+mn-lt"/>
            </a:endParaRPr>
          </a:p>
        </p:txBody>
      </p:sp>
      <p:sp>
        <p:nvSpPr>
          <p:cNvPr id="7" name="文字方塊 6"/>
          <p:cNvSpPr txBox="1"/>
          <p:nvPr userDrawn="1"/>
        </p:nvSpPr>
        <p:spPr>
          <a:xfrm>
            <a:off x="10378596" y="6488668"/>
            <a:ext cx="1584816" cy="338554"/>
          </a:xfrm>
          <a:prstGeom prst="rect">
            <a:avLst/>
          </a:prstGeom>
          <a:noFill/>
        </p:spPr>
        <p:txBody>
          <a:bodyPr wrap="square" rtlCol="0">
            <a:spAutoFit/>
          </a:bodyPr>
          <a:lstStyle/>
          <a:p>
            <a:pPr algn="ctr"/>
            <a:r>
              <a:rPr lang="en-US" altLang="zh-TW" sz="1600" b="1" dirty="0">
                <a:solidFill>
                  <a:srgbClr val="FF3300"/>
                </a:solidFill>
              </a:rPr>
              <a:t>Fulgent  Sun</a:t>
            </a:r>
            <a:endParaRPr lang="zh-TW" altLang="en-US" sz="1600" b="1" dirty="0">
              <a:solidFill>
                <a:srgbClr val="FF3300"/>
              </a:solidFill>
            </a:endParaRPr>
          </a:p>
        </p:txBody>
      </p:sp>
    </p:spTree>
    <p:extLst>
      <p:ext uri="{BB962C8B-B14F-4D97-AF65-F5344CB8AC3E}">
        <p14:creationId xmlns:p14="http://schemas.microsoft.com/office/powerpoint/2010/main" val="243583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230431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43875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221652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8629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290178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380174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2293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B0D5-CC98-4028-9B93-16FA5E35B7CC}" type="slidenum">
              <a:rPr lang="zh-TW" altLang="en-US" smtClean="0"/>
              <a:t>‹#›</a:t>
            </a:fld>
            <a:endParaRPr lang="zh-TW" altLang="en-US"/>
          </a:p>
        </p:txBody>
      </p:sp>
    </p:spTree>
    <p:extLst>
      <p:ext uri="{BB962C8B-B14F-4D97-AF65-F5344CB8AC3E}">
        <p14:creationId xmlns:p14="http://schemas.microsoft.com/office/powerpoint/2010/main" val="10936994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標楷體" panose="03000509000000000000" pitchFamily="65"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標楷體" panose="03000509000000000000" pitchFamily="65"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標楷體" panose="03000509000000000000" pitchFamily="65"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標楷體" panose="03000509000000000000" pitchFamily="65"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microsoft.com/office/2007/relationships/hdphoto" Target="../media/hdphoto1.wdp"/><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4.jpeg"/><Relationship Id="rId9" Type="http://schemas.microsoft.com/office/2007/relationships/hdphoto" Target="../media/hdphoto3.wdp"/><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jp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3" Type="http://schemas.openxmlformats.org/officeDocument/2006/relationships/image" Target="../media/image27.jpe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jpe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emf"/><Relationship Id="rId40" Type="http://schemas.openxmlformats.org/officeDocument/2006/relationships/image" Target="../media/image64.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jpe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4" Type="http://schemas.openxmlformats.org/officeDocument/2006/relationships/image" Target="../media/image68.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e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s>
</file>

<file path=ppt/slides/_rels/slide6.xml.rels><?xml version="1.0" encoding="UTF-8" standalone="yes"?>
<Relationships xmlns="http://schemas.openxmlformats.org/package/2006/relationships"><Relationship Id="rId13" Type="http://schemas.openxmlformats.org/officeDocument/2006/relationships/image" Target="../media/image80.emf"/><Relationship Id="rId18" Type="http://schemas.openxmlformats.org/officeDocument/2006/relationships/image" Target="../media/image85.png"/><Relationship Id="rId26" Type="http://schemas.openxmlformats.org/officeDocument/2006/relationships/image" Target="../media/image93.jpeg"/><Relationship Id="rId39" Type="http://schemas.openxmlformats.org/officeDocument/2006/relationships/image" Target="../media/image105.png"/><Relationship Id="rId3" Type="http://schemas.openxmlformats.org/officeDocument/2006/relationships/image" Target="../media/image70.png"/><Relationship Id="rId21" Type="http://schemas.openxmlformats.org/officeDocument/2006/relationships/image" Target="../media/image88.png"/><Relationship Id="rId34" Type="http://schemas.openxmlformats.org/officeDocument/2006/relationships/image" Target="../media/image101.png"/><Relationship Id="rId42" Type="http://schemas.openxmlformats.org/officeDocument/2006/relationships/image" Target="../media/image108.jpeg"/><Relationship Id="rId47" Type="http://schemas.openxmlformats.org/officeDocument/2006/relationships/image" Target="../media/image113.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33" Type="http://schemas.openxmlformats.org/officeDocument/2006/relationships/image" Target="../media/image100.png"/><Relationship Id="rId38" Type="http://schemas.openxmlformats.org/officeDocument/2006/relationships/image" Target="../media/image67.png"/><Relationship Id="rId46" Type="http://schemas.openxmlformats.org/officeDocument/2006/relationships/image" Target="../media/image112.jpe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6.png"/><Relationship Id="rId41"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37" Type="http://schemas.openxmlformats.org/officeDocument/2006/relationships/image" Target="../media/image104.png"/><Relationship Id="rId40" Type="http://schemas.openxmlformats.org/officeDocument/2006/relationships/image" Target="../media/image106.png"/><Relationship Id="rId45" Type="http://schemas.openxmlformats.org/officeDocument/2006/relationships/image" Target="../media/image111.jpeg"/><Relationship Id="rId5" Type="http://schemas.openxmlformats.org/officeDocument/2006/relationships/image" Target="../media/image72.jpeg"/><Relationship Id="rId15" Type="http://schemas.openxmlformats.org/officeDocument/2006/relationships/image" Target="../media/image82.png"/><Relationship Id="rId23" Type="http://schemas.openxmlformats.org/officeDocument/2006/relationships/image" Target="../media/image90.jpeg"/><Relationship Id="rId28" Type="http://schemas.openxmlformats.org/officeDocument/2006/relationships/image" Target="../media/image95.png"/><Relationship Id="rId36" Type="http://schemas.openxmlformats.org/officeDocument/2006/relationships/image" Target="../media/image103.png"/><Relationship Id="rId49" Type="http://schemas.openxmlformats.org/officeDocument/2006/relationships/image" Target="../media/image115.png"/><Relationship Id="rId10" Type="http://schemas.openxmlformats.org/officeDocument/2006/relationships/image" Target="../media/image77.jpeg"/><Relationship Id="rId19" Type="http://schemas.openxmlformats.org/officeDocument/2006/relationships/image" Target="../media/image86.jpeg"/><Relationship Id="rId31" Type="http://schemas.openxmlformats.org/officeDocument/2006/relationships/image" Target="../media/image98.jpeg"/><Relationship Id="rId44" Type="http://schemas.openxmlformats.org/officeDocument/2006/relationships/image" Target="../media/image110.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jpe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102.png"/><Relationship Id="rId43" Type="http://schemas.openxmlformats.org/officeDocument/2006/relationships/image" Target="../media/image109.png"/><Relationship Id="rId48" Type="http://schemas.openxmlformats.org/officeDocument/2006/relationships/image" Target="../media/image114.png"/><Relationship Id="rId8"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png"/><Relationship Id="rId18" Type="http://schemas.openxmlformats.org/officeDocument/2006/relationships/image" Target="../media/image129.png"/><Relationship Id="rId26" Type="http://schemas.openxmlformats.org/officeDocument/2006/relationships/image" Target="../media/image134.jpeg"/><Relationship Id="rId3" Type="http://schemas.microsoft.com/office/2007/relationships/hdphoto" Target="../media/hdphoto4.wdp"/><Relationship Id="rId21" Type="http://schemas.microsoft.com/office/2007/relationships/hdphoto" Target="../media/hdphoto8.wdp"/><Relationship Id="rId7" Type="http://schemas.openxmlformats.org/officeDocument/2006/relationships/image" Target="../media/image119.png"/><Relationship Id="rId12" Type="http://schemas.microsoft.com/office/2007/relationships/hdphoto" Target="../media/hdphoto6.wdp"/><Relationship Id="rId17" Type="http://schemas.openxmlformats.org/officeDocument/2006/relationships/image" Target="../media/image128.jpeg"/><Relationship Id="rId25" Type="http://schemas.openxmlformats.org/officeDocument/2006/relationships/image" Target="../media/image133.png"/><Relationship Id="rId2" Type="http://schemas.openxmlformats.org/officeDocument/2006/relationships/image" Target="../media/image116.png"/><Relationship Id="rId16" Type="http://schemas.openxmlformats.org/officeDocument/2006/relationships/image" Target="../media/image127.jpeg"/><Relationship Id="rId20" Type="http://schemas.openxmlformats.org/officeDocument/2006/relationships/image" Target="../media/image130.png"/><Relationship Id="rId29" Type="http://schemas.openxmlformats.org/officeDocument/2006/relationships/image" Target="../media/image137.jpe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23.png"/><Relationship Id="rId24" Type="http://schemas.openxmlformats.org/officeDocument/2006/relationships/image" Target="../media/image132.png"/><Relationship Id="rId5" Type="http://schemas.openxmlformats.org/officeDocument/2006/relationships/image" Target="../media/image118.png"/><Relationship Id="rId15" Type="http://schemas.openxmlformats.org/officeDocument/2006/relationships/image" Target="../media/image126.jpeg"/><Relationship Id="rId23" Type="http://schemas.microsoft.com/office/2007/relationships/hdphoto" Target="../media/hdphoto9.wdp"/><Relationship Id="rId28" Type="http://schemas.openxmlformats.org/officeDocument/2006/relationships/image" Target="../media/image136.jpeg"/><Relationship Id="rId10" Type="http://schemas.openxmlformats.org/officeDocument/2006/relationships/image" Target="../media/image122.jpeg"/><Relationship Id="rId19" Type="http://schemas.microsoft.com/office/2007/relationships/hdphoto" Target="../media/hdphoto7.wdp"/><Relationship Id="rId31" Type="http://schemas.openxmlformats.org/officeDocument/2006/relationships/image" Target="../media/image139.png"/><Relationship Id="rId4" Type="http://schemas.openxmlformats.org/officeDocument/2006/relationships/image" Target="../media/image117.jpeg"/><Relationship Id="rId9" Type="http://schemas.openxmlformats.org/officeDocument/2006/relationships/image" Target="../media/image121.jpeg"/><Relationship Id="rId14" Type="http://schemas.openxmlformats.org/officeDocument/2006/relationships/image" Target="../media/image125.jpeg"/><Relationship Id="rId22" Type="http://schemas.openxmlformats.org/officeDocument/2006/relationships/image" Target="../media/image131.png"/><Relationship Id="rId27" Type="http://schemas.openxmlformats.org/officeDocument/2006/relationships/image" Target="../media/image135.png"/><Relationship Id="rId30" Type="http://schemas.openxmlformats.org/officeDocument/2006/relationships/image" Target="../media/image138.png"/></Relationships>
</file>

<file path=ppt/slides/_rels/slide8.xml.rels><?xml version="1.0" encoding="UTF-8" standalone="yes"?>
<Relationships xmlns="http://schemas.openxmlformats.org/package/2006/relationships"><Relationship Id="rId8" Type="http://schemas.openxmlformats.org/officeDocument/2006/relationships/image" Target="../media/image146.jpg"/><Relationship Id="rId13" Type="http://schemas.openxmlformats.org/officeDocument/2006/relationships/image" Target="../media/image151.png"/><Relationship Id="rId18" Type="http://schemas.openxmlformats.org/officeDocument/2006/relationships/image" Target="../media/image156.png"/><Relationship Id="rId26" Type="http://schemas.openxmlformats.org/officeDocument/2006/relationships/image" Target="../media/image163.png"/><Relationship Id="rId3" Type="http://schemas.openxmlformats.org/officeDocument/2006/relationships/image" Target="../media/image141.png"/><Relationship Id="rId21" Type="http://schemas.openxmlformats.org/officeDocument/2006/relationships/image" Target="../media/image159.png"/><Relationship Id="rId7" Type="http://schemas.openxmlformats.org/officeDocument/2006/relationships/image" Target="../media/image145.png"/><Relationship Id="rId12" Type="http://schemas.openxmlformats.org/officeDocument/2006/relationships/image" Target="../media/image150.jpeg"/><Relationship Id="rId17" Type="http://schemas.openxmlformats.org/officeDocument/2006/relationships/image" Target="../media/image155.jpeg"/><Relationship Id="rId25" Type="http://schemas.openxmlformats.org/officeDocument/2006/relationships/image" Target="../media/image162.png"/><Relationship Id="rId33" Type="http://schemas.openxmlformats.org/officeDocument/2006/relationships/image" Target="../media/image115.png"/><Relationship Id="rId2" Type="http://schemas.openxmlformats.org/officeDocument/2006/relationships/image" Target="../media/image140.png"/><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49.png"/><Relationship Id="rId24" Type="http://schemas.openxmlformats.org/officeDocument/2006/relationships/image" Target="../media/image161.png"/><Relationship Id="rId32" Type="http://schemas.openxmlformats.org/officeDocument/2006/relationships/image" Target="../media/image167.png"/><Relationship Id="rId5" Type="http://schemas.openxmlformats.org/officeDocument/2006/relationships/image" Target="../media/image143.png"/><Relationship Id="rId15" Type="http://schemas.openxmlformats.org/officeDocument/2006/relationships/image" Target="../media/image153.jpeg"/><Relationship Id="rId23" Type="http://schemas.openxmlformats.org/officeDocument/2006/relationships/image" Target="../media/image160.png"/><Relationship Id="rId28" Type="http://schemas.openxmlformats.org/officeDocument/2006/relationships/image" Target="../media/image165.png"/><Relationship Id="rId10" Type="http://schemas.openxmlformats.org/officeDocument/2006/relationships/image" Target="../media/image148.png"/><Relationship Id="rId19" Type="http://schemas.openxmlformats.org/officeDocument/2006/relationships/image" Target="../media/image157.png"/><Relationship Id="rId31" Type="http://schemas.openxmlformats.org/officeDocument/2006/relationships/image" Target="../media/image114.png"/><Relationship Id="rId4" Type="http://schemas.openxmlformats.org/officeDocument/2006/relationships/image" Target="../media/image142.png"/><Relationship Id="rId9" Type="http://schemas.openxmlformats.org/officeDocument/2006/relationships/image" Target="../media/image147.jpg"/><Relationship Id="rId14" Type="http://schemas.openxmlformats.org/officeDocument/2006/relationships/image" Target="../media/image152.png"/><Relationship Id="rId22" Type="http://schemas.openxmlformats.org/officeDocument/2006/relationships/image" Target="../media/image50.png"/><Relationship Id="rId27" Type="http://schemas.openxmlformats.org/officeDocument/2006/relationships/image" Target="../media/image164.jpeg"/><Relationship Id="rId30" Type="http://schemas.openxmlformats.org/officeDocument/2006/relationships/image" Target="../media/image166.png"/></Relationships>
</file>

<file path=ppt/slides/_rels/slide9.xml.rels><?xml version="1.0" encoding="UTF-8" standalone="yes"?>
<Relationships xmlns="http://schemas.openxmlformats.org/package/2006/relationships"><Relationship Id="rId8" Type="http://schemas.openxmlformats.org/officeDocument/2006/relationships/image" Target="../media/image171.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0.png"/><Relationship Id="rId5" Type="http://schemas.microsoft.com/office/2007/relationships/hdphoto" Target="../media/hdphoto11.wdp"/><Relationship Id="rId10" Type="http://schemas.openxmlformats.org/officeDocument/2006/relationships/image" Target="../media/image173.png"/><Relationship Id="rId4" Type="http://schemas.openxmlformats.org/officeDocument/2006/relationships/image" Target="../media/image169.png"/><Relationship Id="rId9" Type="http://schemas.openxmlformats.org/officeDocument/2006/relationships/image" Target="../media/image1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158986" y="1464565"/>
            <a:ext cx="8429106" cy="830997"/>
          </a:xfrm>
          <a:prstGeom prst="rect">
            <a:avLst/>
          </a:prstGeom>
          <a:noFill/>
        </p:spPr>
        <p:txBody>
          <a:bodyPr wrap="square" rtlCol="0">
            <a:spAutoFit/>
            <a:scene3d>
              <a:camera prst="orthographicFront"/>
              <a:lightRig rig="threePt" dir="t"/>
            </a:scene3d>
            <a:sp3d contourW="12700"/>
          </a:bodyPr>
          <a:lstStyle/>
          <a:p>
            <a:r>
              <a:rPr lang="zh-TW" altLang="en-US"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鈺齊國際股份有限公司</a:t>
            </a:r>
            <a:r>
              <a:rPr lang="en-US" altLang="zh-TW"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(9802)</a:t>
            </a:r>
            <a:endParaRPr lang="zh-CN" altLang="en-US"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5" name="文本框 8"/>
          <p:cNvSpPr txBox="1"/>
          <p:nvPr/>
        </p:nvSpPr>
        <p:spPr>
          <a:xfrm>
            <a:off x="2204723" y="2304888"/>
            <a:ext cx="7717945" cy="609398"/>
          </a:xfrm>
          <a:prstGeom prst="rect">
            <a:avLst/>
          </a:prstGeom>
          <a:noFill/>
        </p:spPr>
        <p:txBody>
          <a:bodyPr wrap="square" rtlCol="0">
            <a:spAutoFit/>
            <a:scene3d>
              <a:camera prst="orthographicFront"/>
              <a:lightRig rig="threePt" dir="t"/>
            </a:scene3d>
            <a:sp3d contourW="12700"/>
          </a:bodyPr>
          <a:lstStyle/>
          <a:p>
            <a:pPr>
              <a:lnSpc>
                <a:spcPct val="120000"/>
              </a:lnSpc>
              <a:spcBef>
                <a:spcPct val="20000"/>
              </a:spcBef>
            </a:pPr>
            <a:r>
              <a:rPr lang="en-US" altLang="zh-TW" sz="2800" b="1"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Fulgent Sun International (Holding) Co., Ltd.</a:t>
            </a:r>
          </a:p>
        </p:txBody>
      </p:sp>
      <p:sp>
        <p:nvSpPr>
          <p:cNvPr id="8" name="文字方塊 1"/>
          <p:cNvSpPr txBox="1">
            <a:spLocks noChangeArrowheads="1"/>
          </p:cNvSpPr>
          <p:nvPr/>
        </p:nvSpPr>
        <p:spPr bwMode="auto">
          <a:xfrm>
            <a:off x="2204724" y="2973697"/>
            <a:ext cx="1610908" cy="430887"/>
          </a:xfrm>
          <a:prstGeom prst="rect">
            <a:avLst/>
          </a:prstGeom>
          <a:noFill/>
          <a:ln w="9525">
            <a:noFill/>
            <a:miter lim="800000"/>
            <a:headEnd/>
            <a:tailEnd/>
          </a:ln>
        </p:spPr>
        <p:txBody>
          <a:bodyPr wrap="square">
            <a:spAutoFit/>
          </a:bodyPr>
          <a:lstStyle/>
          <a:p>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2024.12</a:t>
            </a: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451" y="114147"/>
            <a:ext cx="1224367" cy="1219816"/>
          </a:xfrm>
          <a:prstGeom prst="rect">
            <a:avLst/>
          </a:prstGeom>
        </p:spPr>
      </p:pic>
      <p:grpSp>
        <p:nvGrpSpPr>
          <p:cNvPr id="33" name="群組 32"/>
          <p:cNvGrpSpPr/>
          <p:nvPr/>
        </p:nvGrpSpPr>
        <p:grpSpPr>
          <a:xfrm>
            <a:off x="1668631" y="3965896"/>
            <a:ext cx="5747663" cy="2612190"/>
            <a:chOff x="52864" y="5610220"/>
            <a:chExt cx="6080750" cy="2612190"/>
          </a:xfrm>
        </p:grpSpPr>
        <p:grpSp>
          <p:nvGrpSpPr>
            <p:cNvPr id="6" name="群組 5"/>
            <p:cNvGrpSpPr/>
            <p:nvPr/>
          </p:nvGrpSpPr>
          <p:grpSpPr>
            <a:xfrm>
              <a:off x="52864" y="5610220"/>
              <a:ext cx="6034712" cy="2612190"/>
              <a:chOff x="-601703" y="4019639"/>
              <a:chExt cx="6682703" cy="2498807"/>
            </a:xfrm>
          </p:grpSpPr>
          <p:pic>
            <p:nvPicPr>
              <p:cNvPr id="7" name="Picture 3" descr="P:\管理部\05.工廠照片\長誠廠\sunsmile.jpg"/>
              <p:cNvPicPr>
                <a:picLocks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011" t="7133" r="23444" b="32723"/>
              <a:stretch/>
            </p:blipFill>
            <p:spPr bwMode="auto">
              <a:xfrm>
                <a:off x="2038707" y="4019639"/>
                <a:ext cx="1243755" cy="966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管理部\05.工廠照片\齊鼎廠\IMG_2506.JPG"/>
              <p:cNvPicPr>
                <a:picLocks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13118" y="4019639"/>
                <a:ext cx="1201712" cy="964131"/>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37"/>
              <p:cNvSpPr txBox="1"/>
              <p:nvPr/>
            </p:nvSpPr>
            <p:spPr>
              <a:xfrm>
                <a:off x="648956" y="4985546"/>
                <a:ext cx="1298074"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越南鈺齊鞋業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51"/>
              <p:cNvSpPr txBox="1"/>
              <p:nvPr/>
            </p:nvSpPr>
            <p:spPr>
              <a:xfrm>
                <a:off x="2011546" y="4983770"/>
                <a:ext cx="1298074"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長汀長誠鞋業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52"/>
              <p:cNvSpPr txBox="1"/>
              <p:nvPr/>
            </p:nvSpPr>
            <p:spPr>
              <a:xfrm>
                <a:off x="-564934" y="6247886"/>
                <a:ext cx="1298074"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越南鈺興鞋業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53"/>
              <p:cNvSpPr txBox="1"/>
              <p:nvPr/>
            </p:nvSpPr>
            <p:spPr>
              <a:xfrm>
                <a:off x="4602638" y="4985740"/>
                <a:ext cx="1478362"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柬埔寨齊鼎鞋業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文字方塊 54"/>
              <p:cNvSpPr txBox="1"/>
              <p:nvPr/>
            </p:nvSpPr>
            <p:spPr>
              <a:xfrm>
                <a:off x="3352301" y="4983770"/>
                <a:ext cx="1298075"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湖北襄誠鞋業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文字方塊 55"/>
              <p:cNvSpPr txBox="1"/>
              <p:nvPr/>
            </p:nvSpPr>
            <p:spPr>
              <a:xfrm>
                <a:off x="-601703" y="4991050"/>
                <a:ext cx="1298075"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福建和誠鞋業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7" name="Picture 11" descr="Z:\鞋子照片\湖北襄誠廠1.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9938" r="15519"/>
              <a:stretch/>
            </p:blipFill>
            <p:spPr bwMode="auto">
              <a:xfrm>
                <a:off x="3393442" y="4019639"/>
                <a:ext cx="1210919" cy="9646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工作\董事會及股東會\鈺齊-股東會相關資料\鈺齊國際-股東會\鈺齊國際-股東常會\109年股東會\股東會年報封面照片\A越南鈺齊-1(簡報).jp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288" y="4019639"/>
                <a:ext cx="1197399" cy="9523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工作\董事會及股東會\鈺齊-股東會相關資料\鈺齊國際-股東會\鈺齊國際-股東常會\109年股東會\股東會年報封面照片\越南鈺興廠-1(簡報).JP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934" y="5283753"/>
                <a:ext cx="1155107" cy="952387"/>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p:cNvPicPr>
                <a:picLocks noChangeAspect="1"/>
              </p:cNvPicPr>
              <p:nvPr/>
            </p:nvPicPr>
            <p:blipFill rotWithShape="1">
              <a:blip r:embed="rId12" cstate="print">
                <a:extLst>
                  <a:ext uri="{28A0092B-C50C-407E-A947-70E740481C1C}">
                    <a14:useLocalDpi xmlns:a14="http://schemas.microsoft.com/office/drawing/2010/main" val="0"/>
                  </a:ext>
                </a:extLst>
              </a:blip>
              <a:srcRect r="23875"/>
              <a:stretch/>
            </p:blipFill>
            <p:spPr>
              <a:xfrm>
                <a:off x="717288" y="5283754"/>
                <a:ext cx="1197400" cy="974054"/>
              </a:xfrm>
              <a:prstGeom prst="rect">
                <a:avLst/>
              </a:prstGeom>
            </p:spPr>
          </p:pic>
          <p:pic>
            <p:nvPicPr>
              <p:cNvPr id="22" name="圖片 21"/>
              <p:cNvPicPr>
                <a:picLocks noChangeAspect="1"/>
              </p:cNvPicPr>
              <p:nvPr/>
            </p:nvPicPr>
            <p:blipFill rotWithShape="1">
              <a:blip r:embed="rId13" cstate="print">
                <a:extLst>
                  <a:ext uri="{28A0092B-C50C-407E-A947-70E740481C1C}">
                    <a14:useLocalDpi xmlns:a14="http://schemas.microsoft.com/office/drawing/2010/main" val="0"/>
                  </a:ext>
                </a:extLst>
              </a:blip>
              <a:srcRect l="6567" t="7531" r="11017" b="31265"/>
              <a:stretch/>
            </p:blipFill>
            <p:spPr>
              <a:xfrm>
                <a:off x="2059132" y="5283755"/>
                <a:ext cx="1223331" cy="964132"/>
              </a:xfrm>
              <a:prstGeom prst="rect">
                <a:avLst/>
              </a:prstGeom>
            </p:spPr>
          </p:pic>
          <p:sp>
            <p:nvSpPr>
              <p:cNvPr id="23" name="文字方塊 52"/>
              <p:cNvSpPr txBox="1"/>
              <p:nvPr/>
            </p:nvSpPr>
            <p:spPr>
              <a:xfrm>
                <a:off x="670178" y="6247886"/>
                <a:ext cx="1298075"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越南鈺鋐鞋業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52"/>
              <p:cNvSpPr txBox="1"/>
              <p:nvPr/>
            </p:nvSpPr>
            <p:spPr>
              <a:xfrm>
                <a:off x="2023654" y="6253470"/>
                <a:ext cx="1298075" cy="264976"/>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越南鈺騰鞋業</a:t>
                </a:r>
                <a:endParaRPr lang="en-US" altLang="zh-TW" sz="12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8328" y="4019639"/>
                <a:ext cx="1148502" cy="955210"/>
              </a:xfrm>
              <a:prstGeom prst="rect">
                <a:avLst/>
              </a:prstGeom>
            </p:spPr>
          </p:pic>
        </p:grpSp>
        <p:pic>
          <p:nvPicPr>
            <p:cNvPr id="28" name="圖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1339" y="6931696"/>
              <a:ext cx="1040461" cy="991686"/>
            </a:xfrm>
            <a:prstGeom prst="rect">
              <a:avLst/>
            </a:prstGeom>
          </p:spPr>
        </p:pic>
        <p:sp>
          <p:nvSpPr>
            <p:cNvPr id="29" name="文字方塊 28"/>
            <p:cNvSpPr txBox="1"/>
            <p:nvPr/>
          </p:nvSpPr>
          <p:spPr>
            <a:xfrm>
              <a:off x="4880005" y="7939576"/>
              <a:ext cx="1253609" cy="276999"/>
            </a:xfrm>
            <a:prstGeom prst="rect">
              <a:avLst/>
            </a:prstGeom>
            <a:noFill/>
          </p:spPr>
          <p:txBody>
            <a:bodyPr wrap="none" rtlCol="0">
              <a:spAutoFit/>
            </a:bodyPr>
            <a:lstStyle>
              <a:defPPr>
                <a:defRPr lang="zh-TW"/>
              </a:defPPr>
              <a:lvl1pPr>
                <a:defRPr sz="1200" b="1">
                  <a:latin typeface="微軟正黑體" panose="020B0604030504040204" pitchFamily="34" charset="-120"/>
                  <a:ea typeface="微軟正黑體" panose="020B0604030504040204" pitchFamily="34" charset="-120"/>
                </a:defRPr>
              </a:lvl1p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印尼齊樺鞋業</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0" name="圖片 29"/>
            <p:cNvPicPr>
              <a:picLocks noChangeAspect="1"/>
            </p:cNvPicPr>
            <p:nvPr/>
          </p:nvPicPr>
          <p:blipFill rotWithShape="1">
            <a:blip r:embed="rId16" cstate="print">
              <a:extLst>
                <a:ext uri="{28A0092B-C50C-407E-A947-70E740481C1C}">
                  <a14:useLocalDpi xmlns:a14="http://schemas.microsoft.com/office/drawing/2010/main" val="0"/>
                </a:ext>
              </a:extLst>
            </a:blip>
            <a:srcRect l="1994" r="6112" b="8715"/>
            <a:stretch/>
          </p:blipFill>
          <p:spPr>
            <a:xfrm>
              <a:off x="3660618" y="6931696"/>
              <a:ext cx="1093502" cy="998554"/>
            </a:xfrm>
            <a:prstGeom prst="rect">
              <a:avLst/>
            </a:prstGeom>
          </p:spPr>
        </p:pic>
        <p:sp>
          <p:nvSpPr>
            <p:cNvPr id="31" name="文字方塊 30"/>
            <p:cNvSpPr txBox="1"/>
            <p:nvPr/>
          </p:nvSpPr>
          <p:spPr>
            <a:xfrm>
              <a:off x="3592438" y="7939576"/>
              <a:ext cx="1416415" cy="276999"/>
            </a:xfrm>
            <a:prstGeom prst="rect">
              <a:avLst/>
            </a:prstGeom>
            <a:noFill/>
          </p:spPr>
          <p:txBody>
            <a:bodyPr wrap="none" rtlCol="0">
              <a:spAutoFit/>
            </a:bodyPr>
            <a:lstStyle>
              <a:defPPr>
                <a:defRPr lang="zh-TW"/>
              </a:defPPr>
              <a:lvl1pPr>
                <a:defRPr sz="1200" b="1">
                  <a:latin typeface="微軟正黑體" panose="020B0604030504040204" pitchFamily="34" charset="-120"/>
                  <a:ea typeface="微軟正黑體" panose="020B0604030504040204" pitchFamily="34" charset="-120"/>
                </a:defRPr>
              </a:lvl1p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柬埔寨齊錠鞋業</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34" name="圖片版面配置區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15022" y="3965897"/>
            <a:ext cx="3515197" cy="2309242"/>
          </a:xfrm>
          <a:prstGeom prst="rect">
            <a:avLst/>
          </a:prstGeom>
          <a:noFill/>
          <a:ln>
            <a:noFill/>
          </a:ln>
        </p:spPr>
      </p:pic>
      <p:sp>
        <p:nvSpPr>
          <p:cNvPr id="35" name="文字方塊 34"/>
          <p:cNvSpPr txBox="1"/>
          <p:nvPr/>
        </p:nvSpPr>
        <p:spPr>
          <a:xfrm>
            <a:off x="8329061" y="6282972"/>
            <a:ext cx="1184940" cy="276999"/>
          </a:xfrm>
          <a:prstGeom prst="rect">
            <a:avLst/>
          </a:prstGeom>
          <a:noFill/>
        </p:spPr>
        <p:txBody>
          <a:bodyPr wrap="none" rtlCol="0">
            <a:spAutoFit/>
          </a:bodyPr>
          <a:lstStyle>
            <a:defPPr>
              <a:defRPr lang="zh-TW"/>
            </a:defPPr>
            <a:lvl1pPr>
              <a:defRPr sz="1200" b="1">
                <a:latin typeface="微軟正黑體" panose="020B0604030504040204" pitchFamily="34" charset="-120"/>
                <a:ea typeface="微軟正黑體" panose="020B0604030504040204" pitchFamily="34" charset="-120"/>
              </a:defRPr>
            </a:lvl1p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台灣雲林總部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0105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5877100" cy="646331"/>
            <a:chOff x="568443" y="207973"/>
            <a:chExt cx="5877100"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5724644" cy="646332"/>
            </a:xfrm>
            <a:prstGeom prst="rect">
              <a:avLst/>
            </a:prstGeom>
            <a:noFill/>
          </p:spPr>
          <p:txBody>
            <a:bodyPr wrap="none" rtlCol="0">
              <a:spAutoFit/>
            </a:bodyPr>
            <a:lstStyle/>
            <a:p>
              <a:r>
                <a:rPr lang="zh-TW"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rPr>
                <a:t>公司治理評鑑歷屆評分結果</a:t>
              </a:r>
              <a:endParaRPr lang="zh-CN"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grpSp>
      <p:graphicFrame>
        <p:nvGraphicFramePr>
          <p:cNvPr id="5" name="表格 4"/>
          <p:cNvGraphicFramePr>
            <a:graphicFrameLocks noGrp="1"/>
          </p:cNvGraphicFramePr>
          <p:nvPr>
            <p:extLst>
              <p:ext uri="{D42A27DB-BD31-4B8C-83A1-F6EECF244321}">
                <p14:modId xmlns:p14="http://schemas.microsoft.com/office/powerpoint/2010/main" val="4071968899"/>
              </p:ext>
            </p:extLst>
          </p:nvPr>
        </p:nvGraphicFramePr>
        <p:xfrm>
          <a:off x="1232378" y="1070635"/>
          <a:ext cx="9773374" cy="5171089"/>
        </p:xfrm>
        <a:graphic>
          <a:graphicData uri="http://schemas.openxmlformats.org/drawingml/2006/table">
            <a:tbl>
              <a:tblPr firstRow="1" bandRow="1">
                <a:tableStyleId>{69012ECD-51FC-41F1-AA8D-1B2483CD663E}</a:tableStyleId>
              </a:tblPr>
              <a:tblGrid>
                <a:gridCol w="2017204">
                  <a:extLst>
                    <a:ext uri="{9D8B030D-6E8A-4147-A177-3AD203B41FA5}">
                      <a16:colId xmlns="" xmlns:a16="http://schemas.microsoft.com/office/drawing/2014/main" val="20000"/>
                    </a:ext>
                  </a:extLst>
                </a:gridCol>
                <a:gridCol w="1550139">
                  <a:extLst>
                    <a:ext uri="{9D8B030D-6E8A-4147-A177-3AD203B41FA5}">
                      <a16:colId xmlns="" xmlns:a16="http://schemas.microsoft.com/office/drawing/2014/main" val="20001"/>
                    </a:ext>
                  </a:extLst>
                </a:gridCol>
                <a:gridCol w="1550139">
                  <a:extLst>
                    <a:ext uri="{9D8B030D-6E8A-4147-A177-3AD203B41FA5}">
                      <a16:colId xmlns="" xmlns:a16="http://schemas.microsoft.com/office/drawing/2014/main" val="20002"/>
                    </a:ext>
                  </a:extLst>
                </a:gridCol>
                <a:gridCol w="1603927">
                  <a:extLst>
                    <a:ext uri="{9D8B030D-6E8A-4147-A177-3AD203B41FA5}">
                      <a16:colId xmlns="" xmlns:a16="http://schemas.microsoft.com/office/drawing/2014/main" val="20003"/>
                    </a:ext>
                  </a:extLst>
                </a:gridCol>
                <a:gridCol w="1501291">
                  <a:extLst>
                    <a:ext uri="{9D8B030D-6E8A-4147-A177-3AD203B41FA5}">
                      <a16:colId xmlns="" xmlns:a16="http://schemas.microsoft.com/office/drawing/2014/main" val="20004"/>
                    </a:ext>
                  </a:extLst>
                </a:gridCol>
                <a:gridCol w="1550674">
                  <a:extLst>
                    <a:ext uri="{9D8B030D-6E8A-4147-A177-3AD203B41FA5}">
                      <a16:colId xmlns="" xmlns:a16="http://schemas.microsoft.com/office/drawing/2014/main" val="20005"/>
                    </a:ext>
                  </a:extLst>
                </a:gridCol>
              </a:tblGrid>
              <a:tr h="714888">
                <a:tc>
                  <a:txBody>
                    <a:bodyPr/>
                    <a:lstStyle/>
                    <a:p>
                      <a:pPr algn="ctr"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評鑑年度</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2018 </a:t>
                      </a:r>
                      <a:r>
                        <a:rPr lang="zh-TW" altLang="en-US"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800" b="0" u="none" strike="noStrike"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17389">
                <a:tc>
                  <a:txBody>
                    <a:bodyPr/>
                    <a:lstStyle/>
                    <a:p>
                      <a:pPr algn="ctr"/>
                      <a:endParaRPr lang="zh-TW" altLang="en-US" sz="18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第一屆</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第二屆</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第三屆</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第四屆</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第五屆</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17389">
                <a:tc>
                  <a:txBody>
                    <a:bodyPr/>
                    <a:lstStyle/>
                    <a:p>
                      <a:pPr algn="ctr"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排名級距</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21%~35%</a:t>
                      </a:r>
                      <a:endParaRPr lang="en-US" altLang="zh-TW"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21%~35%</a:t>
                      </a:r>
                      <a:endParaRPr lang="en-US" altLang="zh-TW"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21%~35%</a:t>
                      </a:r>
                      <a:endParaRPr lang="en-US" altLang="zh-TW"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17389">
                <a:tc>
                  <a:txBody>
                    <a:bodyPr/>
                    <a:lstStyle/>
                    <a:p>
                      <a:pPr algn="ctr"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獲評年度</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6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51867">
                <a:tc>
                  <a:txBody>
                    <a:bodyPr/>
                    <a:lstStyle/>
                    <a:p>
                      <a:pPr marL="0" algn="ctr" defTabSz="914423" rtl="0" eaLnBrk="1" fontAlgn="ctr" latinLnBrk="0" hangingPunct="1"/>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評鑑年度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23" rtl="0" eaLnBrk="1" fontAlgn="ctr" latinLnBrk="0" hangingPunct="1"/>
                      <a:r>
                        <a:rPr lang="en-US" altLang="zh-TW"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2019</a:t>
                      </a:r>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23" rtl="0" eaLnBrk="1" fontAlgn="ctr" latinLnBrk="0" hangingPunct="1"/>
                      <a:r>
                        <a:rPr lang="en-US" altLang="zh-TW"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23" rtl="0" eaLnBrk="1" fontAlgn="ctr" latinLnBrk="0" hangingPunct="1"/>
                      <a:r>
                        <a:rPr lang="en-US" altLang="zh-TW"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23" rtl="0" eaLnBrk="1" fontAlgn="ctr" latinLnBrk="0" hangingPunct="1"/>
                      <a:r>
                        <a:rPr lang="en-US" altLang="zh-TW"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23" rtl="0" eaLnBrk="1" fontAlgn="ctr" latinLnBrk="0" hangingPunct="1"/>
                      <a:r>
                        <a:rPr lang="en-US" altLang="zh-TW"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1800" b="0" u="none" strike="noStrike" kern="12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4"/>
                  </a:ext>
                </a:extLst>
              </a:tr>
              <a:tr h="617389">
                <a:tc>
                  <a:txBody>
                    <a:bodyPr/>
                    <a:lstStyle/>
                    <a:p>
                      <a:pPr algn="ctr"/>
                      <a:endParaRPr lang="zh-TW" altLang="en-US" sz="18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第六屆</a:t>
                      </a:r>
                      <a:endParaRPr lang="zh-TW" altLang="en-US" sz="16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第七屆</a:t>
                      </a:r>
                      <a:endParaRPr lang="zh-TW" altLang="en-US" sz="16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第八屆</a:t>
                      </a:r>
                      <a:endParaRPr lang="zh-TW" altLang="en-US" sz="16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第九屆</a:t>
                      </a:r>
                      <a:endParaRPr lang="zh-TW" altLang="en-US" sz="16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lang="zh-TW" altLang="en-US"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第十屆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17389">
                <a:tc>
                  <a:txBody>
                    <a:bodyPr/>
                    <a:lstStyle/>
                    <a:p>
                      <a:pPr algn="ctr"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排名級距</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6%~20%</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23" rtl="0" eaLnBrk="1" fontAlgn="ctr" latinLnBrk="0" hangingPunct="1">
                        <a:lnSpc>
                          <a:spcPct val="100000"/>
                        </a:lnSpc>
                        <a:spcBef>
                          <a:spcPts val="0"/>
                        </a:spcBef>
                        <a:spcAft>
                          <a:spcPts val="0"/>
                        </a:spcAft>
                        <a:buClr>
                          <a:srgbClr val="000000"/>
                        </a:buClr>
                        <a:buSzTx/>
                        <a:buFont typeface="Arial"/>
                        <a:buNone/>
                        <a:tabLst/>
                        <a:defRPr/>
                      </a:pPr>
                      <a:r>
                        <a:rPr kumimoji="0" lang="zh-TW" altLang="en-US"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前</a:t>
                      </a:r>
                      <a:r>
                        <a:rPr kumimoji="0" lang="en-US" altLang="zh-TW"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17389">
                <a:tc>
                  <a:txBody>
                    <a:bodyPr/>
                    <a:lstStyle/>
                    <a:p>
                      <a:pPr algn="ctr"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獲評年度</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kumimoji="0" lang="zh-TW" altLang="en-US"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kumimoji="0" lang="en-US" altLang="zh-TW"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2023</a:t>
                      </a:r>
                      <a:r>
                        <a:rPr kumimoji="0" lang="zh-TW" altLang="en-US" sz="16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年</a:t>
                      </a:r>
                      <a:endParaRPr kumimoji="0" lang="en-US" altLang="zh-TW" sz="16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23" rtl="0" eaLnBrk="1" fontAlgn="ctr" latinLnBrk="0" hangingPunct="1"/>
                      <a:r>
                        <a:rPr kumimoji="0" lang="en-US" altLang="zh-TW"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2024</a:t>
                      </a:r>
                      <a:r>
                        <a:rPr kumimoji="0" lang="zh-TW" altLang="en-US"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a:t>
                      </a:r>
                      <a:endParaRPr kumimoji="0" lang="en-US" altLang="zh-TW" sz="2000" b="1"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9194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00F8E-E7B8-00CC-2CDB-A67221C45510}"/>
            </a:ext>
          </a:extLst>
        </p:cNvPr>
        <p:cNvGrpSpPr/>
        <p:nvPr/>
      </p:nvGrpSpPr>
      <p:grpSpPr>
        <a:xfrm>
          <a:off x="0" y="0"/>
          <a:ext cx="0" cy="0"/>
          <a:chOff x="0" y="0"/>
          <a:chExt cx="0" cy="0"/>
        </a:xfrm>
      </p:grpSpPr>
      <p:grpSp>
        <p:nvGrpSpPr>
          <p:cNvPr id="2" name="组合 20">
            <a:extLst>
              <a:ext uri="{FF2B5EF4-FFF2-40B4-BE49-F238E27FC236}">
                <a16:creationId xmlns="" xmlns:a16="http://schemas.microsoft.com/office/drawing/2014/main" id="{C27E60AF-72D9-B5DD-CC71-A607461F4408}"/>
              </a:ext>
            </a:extLst>
          </p:cNvPr>
          <p:cNvGrpSpPr/>
          <p:nvPr/>
        </p:nvGrpSpPr>
        <p:grpSpPr>
          <a:xfrm>
            <a:off x="307723" y="220674"/>
            <a:ext cx="4030441" cy="646331"/>
            <a:chOff x="568443" y="207973"/>
            <a:chExt cx="4030441" cy="646332"/>
          </a:xfrm>
        </p:grpSpPr>
        <p:sp>
          <p:nvSpPr>
            <p:cNvPr id="3" name="文本框 23">
              <a:extLst>
                <a:ext uri="{FF2B5EF4-FFF2-40B4-BE49-F238E27FC236}">
                  <a16:creationId xmlns="" xmlns:a16="http://schemas.microsoft.com/office/drawing/2014/main" id="{C34EFEF5-0483-1108-59C3-9D83118EB771}"/>
                </a:ext>
              </a:extLst>
            </p:cNvPr>
            <p:cNvSpPr txBox="1"/>
            <p:nvPr/>
          </p:nvSpPr>
          <p:spPr>
            <a:xfrm>
              <a:off x="720899" y="207973"/>
              <a:ext cx="3877985" cy="646332"/>
            </a:xfrm>
            <a:prstGeom prst="rect">
              <a:avLst/>
            </a:prstGeom>
            <a:noFill/>
          </p:spPr>
          <p:txBody>
            <a:bodyPr wrap="none" rtlCol="0">
              <a:spAutoFit/>
            </a:bodyPr>
            <a:lstStyle/>
            <a:p>
              <a:r>
                <a:rPr lang="zh-TW"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rPr>
                <a:t>銷售地區營收占比</a:t>
              </a:r>
              <a:endParaRPr lang="zh-CN"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sp>
          <p:nvSpPr>
            <p:cNvPr id="4" name="等腰三角形 3">
              <a:extLst>
                <a:ext uri="{FF2B5EF4-FFF2-40B4-BE49-F238E27FC236}">
                  <a16:creationId xmlns="" xmlns:a16="http://schemas.microsoft.com/office/drawing/2014/main" id="{104E127E-34ED-50EC-4BCC-49CFB8863C1B}"/>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grpSp>
      <p:graphicFrame>
        <p:nvGraphicFramePr>
          <p:cNvPr id="9" name="图表 2">
            <a:extLst>
              <a:ext uri="{FF2B5EF4-FFF2-40B4-BE49-F238E27FC236}">
                <a16:creationId xmlns="" xmlns:a16="http://schemas.microsoft.com/office/drawing/2014/main" id="{B27B2CD1-FEB9-030E-2A3E-B6564B7FF13C}"/>
              </a:ext>
            </a:extLst>
          </p:cNvPr>
          <p:cNvGraphicFramePr/>
          <p:nvPr/>
        </p:nvGraphicFramePr>
        <p:xfrm>
          <a:off x="830811" y="1263609"/>
          <a:ext cx="3215738" cy="2543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2">
            <a:extLst>
              <a:ext uri="{FF2B5EF4-FFF2-40B4-BE49-F238E27FC236}">
                <a16:creationId xmlns="" xmlns:a16="http://schemas.microsoft.com/office/drawing/2014/main" id="{233703D3-29BE-8A61-BFE7-EC51DBF50DE7}"/>
              </a:ext>
            </a:extLst>
          </p:cNvPr>
          <p:cNvGraphicFramePr/>
          <p:nvPr>
            <p:extLst>
              <p:ext uri="{D42A27DB-BD31-4B8C-83A1-F6EECF244321}">
                <p14:modId xmlns:p14="http://schemas.microsoft.com/office/powerpoint/2010/main" val="239414404"/>
              </p:ext>
            </p:extLst>
          </p:nvPr>
        </p:nvGraphicFramePr>
        <p:xfrm>
          <a:off x="902116" y="1365151"/>
          <a:ext cx="3215738" cy="2543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2">
            <a:extLst>
              <a:ext uri="{FF2B5EF4-FFF2-40B4-BE49-F238E27FC236}">
                <a16:creationId xmlns="" xmlns:a16="http://schemas.microsoft.com/office/drawing/2014/main" id="{294F89E2-06EA-3EA4-5AD6-41D0495E1A1A}"/>
              </a:ext>
            </a:extLst>
          </p:cNvPr>
          <p:cNvGraphicFramePr/>
          <p:nvPr>
            <p:extLst>
              <p:ext uri="{D42A27DB-BD31-4B8C-83A1-F6EECF244321}">
                <p14:modId xmlns:p14="http://schemas.microsoft.com/office/powerpoint/2010/main" val="3505607904"/>
              </p:ext>
            </p:extLst>
          </p:nvPr>
        </p:nvGraphicFramePr>
        <p:xfrm>
          <a:off x="4204706" y="1367667"/>
          <a:ext cx="3243430" cy="2619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2">
            <a:extLst>
              <a:ext uri="{FF2B5EF4-FFF2-40B4-BE49-F238E27FC236}">
                <a16:creationId xmlns="" xmlns:a16="http://schemas.microsoft.com/office/drawing/2014/main" id="{66482F4E-E1CA-35F9-3A57-D4D0E139BB9C}"/>
              </a:ext>
            </a:extLst>
          </p:cNvPr>
          <p:cNvGraphicFramePr/>
          <p:nvPr>
            <p:extLst>
              <p:ext uri="{D42A27DB-BD31-4B8C-83A1-F6EECF244321}">
                <p14:modId xmlns:p14="http://schemas.microsoft.com/office/powerpoint/2010/main" val="2056908217"/>
              </p:ext>
            </p:extLst>
          </p:nvPr>
        </p:nvGraphicFramePr>
        <p:xfrm>
          <a:off x="7643197" y="1367667"/>
          <a:ext cx="3537278" cy="26190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表格 17">
            <a:extLst>
              <a:ext uri="{FF2B5EF4-FFF2-40B4-BE49-F238E27FC236}">
                <a16:creationId xmlns="" xmlns:a16="http://schemas.microsoft.com/office/drawing/2014/main" id="{D79DFD48-AB24-3A78-DABC-4952390DA65D}"/>
              </a:ext>
            </a:extLst>
          </p:cNvPr>
          <p:cNvGraphicFramePr>
            <a:graphicFrameLocks noGrp="1"/>
          </p:cNvGraphicFramePr>
          <p:nvPr>
            <p:extLst>
              <p:ext uri="{D42A27DB-BD31-4B8C-83A1-F6EECF244321}">
                <p14:modId xmlns:p14="http://schemas.microsoft.com/office/powerpoint/2010/main" val="3766773605"/>
              </p:ext>
            </p:extLst>
          </p:nvPr>
        </p:nvGraphicFramePr>
        <p:xfrm>
          <a:off x="1104901" y="4381681"/>
          <a:ext cx="9880512" cy="1753515"/>
        </p:xfrm>
        <a:graphic>
          <a:graphicData uri="http://schemas.openxmlformats.org/drawingml/2006/table">
            <a:tbl>
              <a:tblPr firstRow="1" bandRow="1"/>
              <a:tblGrid>
                <a:gridCol w="1475601">
                  <a:extLst>
                    <a:ext uri="{9D8B030D-6E8A-4147-A177-3AD203B41FA5}">
                      <a16:colId xmlns="" xmlns:a16="http://schemas.microsoft.com/office/drawing/2014/main" val="3388842211"/>
                    </a:ext>
                  </a:extLst>
                </a:gridCol>
                <a:gridCol w="1206941">
                  <a:extLst>
                    <a:ext uri="{9D8B030D-6E8A-4147-A177-3AD203B41FA5}">
                      <a16:colId xmlns="" xmlns:a16="http://schemas.microsoft.com/office/drawing/2014/main" val="114817176"/>
                    </a:ext>
                  </a:extLst>
                </a:gridCol>
                <a:gridCol w="1498073">
                  <a:extLst>
                    <a:ext uri="{9D8B030D-6E8A-4147-A177-3AD203B41FA5}">
                      <a16:colId xmlns="" xmlns:a16="http://schemas.microsoft.com/office/drawing/2014/main" val="4142501634"/>
                    </a:ext>
                  </a:extLst>
                </a:gridCol>
                <a:gridCol w="1498073">
                  <a:extLst>
                    <a:ext uri="{9D8B030D-6E8A-4147-A177-3AD203B41FA5}">
                      <a16:colId xmlns="" xmlns:a16="http://schemas.microsoft.com/office/drawing/2014/main" val="20003"/>
                    </a:ext>
                  </a:extLst>
                </a:gridCol>
                <a:gridCol w="1498073">
                  <a:extLst>
                    <a:ext uri="{9D8B030D-6E8A-4147-A177-3AD203B41FA5}">
                      <a16:colId xmlns="" xmlns:a16="http://schemas.microsoft.com/office/drawing/2014/main" val="20004"/>
                    </a:ext>
                  </a:extLst>
                </a:gridCol>
                <a:gridCol w="1498073">
                  <a:extLst>
                    <a:ext uri="{9D8B030D-6E8A-4147-A177-3AD203B41FA5}">
                      <a16:colId xmlns="" xmlns:a16="http://schemas.microsoft.com/office/drawing/2014/main" val="1049985423"/>
                    </a:ext>
                  </a:extLst>
                </a:gridCol>
                <a:gridCol w="1205678">
                  <a:extLst>
                    <a:ext uri="{9D8B030D-6E8A-4147-A177-3AD203B41FA5}">
                      <a16:colId xmlns="" xmlns:a16="http://schemas.microsoft.com/office/drawing/2014/main" val="590428865"/>
                    </a:ext>
                  </a:extLst>
                </a:gridCol>
              </a:tblGrid>
              <a:tr h="550185">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rPr>
                        <a:t>年度</a:t>
                      </a:r>
                      <a:endParaRPr lang="zh-TW" altLang="en-US" sz="18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 歐洲</a:t>
                      </a:r>
                      <a:endParaRPr lang="zh-TW" altLang="en-US" sz="1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 美洲</a:t>
                      </a:r>
                      <a:endParaRPr lang="zh-TW" altLang="en-US" sz="1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 亞洲</a:t>
                      </a:r>
                      <a:endParaRPr lang="zh-TW" altLang="en-US" sz="1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l"/>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中國大陸</a:t>
                      </a:r>
                      <a:endParaRPr lang="zh-TW" altLang="en-US" sz="1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zh-TW" altLang="en-US" sz="1600" baseline="0" dirty="0">
                          <a:latin typeface="Times New Roman" panose="02020603050405020304" pitchFamily="18" charset="0"/>
                          <a:ea typeface="標楷體" panose="03000509000000000000" pitchFamily="65" charset="-120"/>
                          <a:cs typeface="Times New Roman" panose="02020603050405020304" pitchFamily="18" charset="0"/>
                        </a:rPr>
                        <a:t>合計</a:t>
                      </a:r>
                      <a:endParaRPr lang="zh-TW" altLang="en-US" sz="1600" b="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 xmlns:a16="http://schemas.microsoft.com/office/drawing/2014/main" val="2090429467"/>
                  </a:ext>
                </a:extLst>
              </a:tr>
              <a:tr h="401110">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ctr"/>
                      <a:r>
                        <a:rPr lang="en-US" altLang="zh-TW" sz="1800" baseline="0" dirty="0">
                          <a:latin typeface="Times New Roman" panose="02020603050405020304" pitchFamily="18" charset="0"/>
                          <a:ea typeface="標楷體" panose="03000509000000000000" pitchFamily="65" charset="-120"/>
                          <a:cs typeface="Times New Roman" panose="02020603050405020304" pitchFamily="18" charset="0"/>
                        </a:rPr>
                        <a:t>2022</a:t>
                      </a:r>
                      <a:endParaRPr lang="zh-TW" altLang="en-US" sz="1800" b="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48.24</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41.00</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5.44</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3.76</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1.56</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91138839"/>
                  </a:ext>
                </a:extLst>
              </a:tr>
              <a:tr h="401110">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ctr"/>
                      <a:r>
                        <a:rPr lang="en-US" altLang="zh-TW" sz="1800" baseline="0" dirty="0">
                          <a:latin typeface="Times New Roman" panose="02020603050405020304" pitchFamily="18" charset="0"/>
                          <a:ea typeface="標楷體" panose="03000509000000000000" pitchFamily="65" charset="-120"/>
                          <a:cs typeface="Times New Roman" panose="02020603050405020304" pitchFamily="18" charset="0"/>
                        </a:rPr>
                        <a:t>2023</a:t>
                      </a:r>
                    </a:p>
                  </a:txBody>
                  <a:tcPr marL="91805" marR="9180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48.27</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36.59</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7.89</a:t>
                      </a: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5.65</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1.60</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1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376662015"/>
                  </a:ext>
                </a:extLst>
              </a:tr>
              <a:tr h="401110">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ctr"/>
                      <a:r>
                        <a:rPr lang="en-US" altLang="zh-TW" sz="1800" b="1"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800" b="1"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前三季</a:t>
                      </a:r>
                      <a:endParaRPr lang="en-US" altLang="zh-TW" sz="1800" b="1"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805" marR="91805"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44.75</a:t>
                      </a:r>
                      <a:endParaRPr lang="zh-TW" altLang="en-US"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39.03</a:t>
                      </a:r>
                      <a:endParaRPr lang="zh-TW" altLang="en-US"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10.92</a:t>
                      </a: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3.85</a:t>
                      </a:r>
                      <a:endParaRPr lang="zh-TW" altLang="en-US"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1.45</a:t>
                      </a:r>
                      <a:endParaRPr lang="zh-TW" altLang="en-US"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8" rtl="0" eaLnBrk="1" latinLnBrk="0" hangingPunct="1">
                        <a:defRPr sz="1800" kern="1200">
                          <a:solidFill>
                            <a:schemeClr val="dk1"/>
                          </a:solidFill>
                          <a:latin typeface="Calibri" panose="020F0502020204030204"/>
                          <a:ea typeface=""/>
                          <a:cs typeface=""/>
                        </a:defRPr>
                      </a:lvl1pPr>
                      <a:lvl2pPr marL="457205" algn="l" defTabSz="914408" rtl="0" eaLnBrk="1" latinLnBrk="0" hangingPunct="1">
                        <a:defRPr sz="1800" kern="1200">
                          <a:solidFill>
                            <a:schemeClr val="dk1"/>
                          </a:solidFill>
                          <a:latin typeface="Calibri" panose="020F0502020204030204"/>
                          <a:ea typeface=""/>
                          <a:cs typeface=""/>
                        </a:defRPr>
                      </a:lvl2pPr>
                      <a:lvl3pPr marL="914408" algn="l" defTabSz="914408" rtl="0" eaLnBrk="1" latinLnBrk="0" hangingPunct="1">
                        <a:defRPr sz="1800" kern="1200">
                          <a:solidFill>
                            <a:schemeClr val="dk1"/>
                          </a:solidFill>
                          <a:latin typeface="Calibri" panose="020F0502020204030204"/>
                          <a:ea typeface=""/>
                          <a:cs typeface=""/>
                        </a:defRPr>
                      </a:lvl3pPr>
                      <a:lvl4pPr marL="1371613" algn="l" defTabSz="914408" rtl="0" eaLnBrk="1" latinLnBrk="0" hangingPunct="1">
                        <a:defRPr sz="1800" kern="1200">
                          <a:solidFill>
                            <a:schemeClr val="dk1"/>
                          </a:solidFill>
                          <a:latin typeface="Calibri" panose="020F0502020204030204"/>
                          <a:ea typeface=""/>
                          <a:cs typeface=""/>
                        </a:defRPr>
                      </a:lvl4pPr>
                      <a:lvl5pPr marL="1828816" algn="l" defTabSz="914408" rtl="0" eaLnBrk="1" latinLnBrk="0" hangingPunct="1">
                        <a:defRPr sz="1800" kern="1200">
                          <a:solidFill>
                            <a:schemeClr val="dk1"/>
                          </a:solidFill>
                          <a:latin typeface="Calibri" panose="020F0502020204030204"/>
                          <a:ea typeface=""/>
                          <a:cs typeface=""/>
                        </a:defRPr>
                      </a:lvl5pPr>
                      <a:lvl6pPr marL="2286022" algn="l" defTabSz="914408" rtl="0" eaLnBrk="1" latinLnBrk="0" hangingPunct="1">
                        <a:defRPr sz="1800" kern="1200">
                          <a:solidFill>
                            <a:schemeClr val="dk1"/>
                          </a:solidFill>
                          <a:latin typeface="Calibri" panose="020F0502020204030204"/>
                          <a:ea typeface=""/>
                          <a:cs typeface=""/>
                        </a:defRPr>
                      </a:lvl6pPr>
                      <a:lvl7pPr marL="2743224" algn="l" defTabSz="914408" rtl="0" eaLnBrk="1" latinLnBrk="0" hangingPunct="1">
                        <a:defRPr sz="1800" kern="1200">
                          <a:solidFill>
                            <a:schemeClr val="dk1"/>
                          </a:solidFill>
                          <a:latin typeface="Calibri" panose="020F0502020204030204"/>
                          <a:ea typeface=""/>
                          <a:cs typeface=""/>
                        </a:defRPr>
                      </a:lvl7pPr>
                      <a:lvl8pPr marL="3200429" algn="l" defTabSz="914408" rtl="0" eaLnBrk="1" latinLnBrk="0" hangingPunct="1">
                        <a:defRPr sz="1800" kern="1200">
                          <a:solidFill>
                            <a:schemeClr val="dk1"/>
                          </a:solidFill>
                          <a:latin typeface="Calibri" panose="020F0502020204030204"/>
                          <a:ea typeface=""/>
                          <a:cs typeface=""/>
                        </a:defRPr>
                      </a:lvl8pPr>
                      <a:lvl9pPr marL="3657633" algn="l" defTabSz="914408" rtl="0" eaLnBrk="1" latinLnBrk="0" hangingPunct="1">
                        <a:defRPr sz="1800" kern="1200">
                          <a:solidFill>
                            <a:schemeClr val="dk1"/>
                          </a:solidFill>
                          <a:latin typeface="Calibri" panose="020F0502020204030204"/>
                          <a:ea typeface=""/>
                          <a:cs typeface=""/>
                        </a:defRPr>
                      </a:lvl9pPr>
                    </a:lstStyle>
                    <a:p>
                      <a:pPr marL="0" algn="ctr" defTabSz="914400" rtl="0" eaLnBrk="1" latinLnBrk="0" hangingPunct="1"/>
                      <a:r>
                        <a:rPr lang="en-US" altLang="zh-TW"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1800" b="1" kern="1200" baseline="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bl>
          </a:graphicData>
        </a:graphic>
      </p:graphicFrame>
      <p:sp>
        <p:nvSpPr>
          <p:cNvPr id="19" name="文字方塊 18">
            <a:extLst>
              <a:ext uri="{FF2B5EF4-FFF2-40B4-BE49-F238E27FC236}">
                <a16:creationId xmlns="" xmlns:a16="http://schemas.microsoft.com/office/drawing/2014/main" id="{272B7901-A3A3-2EAD-2D6D-EF2E02EC724E}"/>
              </a:ext>
            </a:extLst>
          </p:cNvPr>
          <p:cNvSpPr txBox="1">
            <a:spLocks noChangeArrowheads="1"/>
          </p:cNvSpPr>
          <p:nvPr/>
        </p:nvSpPr>
        <p:spPr bwMode="auto">
          <a:xfrm>
            <a:off x="10073775" y="3994335"/>
            <a:ext cx="1049679"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單位： </a:t>
            </a:r>
            <a:r>
              <a:rPr kumimoji="0" lang="en-US" altLang="zh-TW" sz="1400" b="0" i="0" u="none" strike="noStrike" kern="1200" cap="none" spc="0" normalizeH="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p>
        </p:txBody>
      </p:sp>
      <p:sp>
        <p:nvSpPr>
          <p:cNvPr id="20" name="矩形 19">
            <a:extLst>
              <a:ext uri="{FF2B5EF4-FFF2-40B4-BE49-F238E27FC236}">
                <a16:creationId xmlns="" xmlns:a16="http://schemas.microsoft.com/office/drawing/2014/main" id="{662D8A7A-0587-0546-E19F-A05F4C889491}"/>
              </a:ext>
            </a:extLst>
          </p:cNvPr>
          <p:cNvSpPr/>
          <p:nvPr/>
        </p:nvSpPr>
        <p:spPr>
          <a:xfrm flipV="1">
            <a:off x="3507646" y="4565732"/>
            <a:ext cx="224018" cy="26570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ED7D31">
                  <a:lumMod val="60000"/>
                  <a:lumOff val="40000"/>
                </a:srgbClr>
              </a:solidFill>
              <a:effectLst/>
              <a:uLnTx/>
              <a:uFillTx/>
              <a:latin typeface="Calibri" panose="020F0502020204030204"/>
              <a:ea typeface="宋体" panose="02010600030101010101" pitchFamily="2" charset="-122"/>
              <a:cs typeface="Arial"/>
            </a:endParaRPr>
          </a:p>
        </p:txBody>
      </p:sp>
      <p:sp>
        <p:nvSpPr>
          <p:cNvPr id="21" name="矩形 20">
            <a:extLst>
              <a:ext uri="{FF2B5EF4-FFF2-40B4-BE49-F238E27FC236}">
                <a16:creationId xmlns="" xmlns:a16="http://schemas.microsoft.com/office/drawing/2014/main" id="{B65E90F8-296D-CA05-FDD9-C9EBF5948036}"/>
              </a:ext>
            </a:extLst>
          </p:cNvPr>
          <p:cNvSpPr/>
          <p:nvPr/>
        </p:nvSpPr>
        <p:spPr>
          <a:xfrm flipV="1">
            <a:off x="4899066" y="4580735"/>
            <a:ext cx="245658" cy="25713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a:endParaRPr>
          </a:p>
        </p:txBody>
      </p:sp>
      <p:sp>
        <p:nvSpPr>
          <p:cNvPr id="22" name="矩形 21">
            <a:extLst>
              <a:ext uri="{FF2B5EF4-FFF2-40B4-BE49-F238E27FC236}">
                <a16:creationId xmlns="" xmlns:a16="http://schemas.microsoft.com/office/drawing/2014/main" id="{0A4E8E09-F816-4F40-5309-B53CE51AEAD3}"/>
              </a:ext>
            </a:extLst>
          </p:cNvPr>
          <p:cNvSpPr/>
          <p:nvPr/>
        </p:nvSpPr>
        <p:spPr>
          <a:xfrm flipV="1">
            <a:off x="6398245" y="4575376"/>
            <a:ext cx="245658" cy="246628"/>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a:endParaRPr>
          </a:p>
        </p:txBody>
      </p:sp>
      <p:sp>
        <p:nvSpPr>
          <p:cNvPr id="23" name="矩形 22">
            <a:extLst>
              <a:ext uri="{FF2B5EF4-FFF2-40B4-BE49-F238E27FC236}">
                <a16:creationId xmlns="" xmlns:a16="http://schemas.microsoft.com/office/drawing/2014/main" id="{D76B15EA-6FDE-200F-92DC-113A0DF84667}"/>
              </a:ext>
            </a:extLst>
          </p:cNvPr>
          <p:cNvSpPr/>
          <p:nvPr/>
        </p:nvSpPr>
        <p:spPr>
          <a:xfrm flipV="1">
            <a:off x="7792170" y="4596606"/>
            <a:ext cx="221924" cy="246629"/>
          </a:xfrm>
          <a:prstGeom prst="rect">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a:endParaRPr>
          </a:p>
        </p:txBody>
      </p:sp>
      <p:sp>
        <p:nvSpPr>
          <p:cNvPr id="24" name="矩形 23">
            <a:extLst>
              <a:ext uri="{FF2B5EF4-FFF2-40B4-BE49-F238E27FC236}">
                <a16:creationId xmlns="" xmlns:a16="http://schemas.microsoft.com/office/drawing/2014/main" id="{BD21ECDD-922C-B889-D807-08AC21430E74}"/>
              </a:ext>
            </a:extLst>
          </p:cNvPr>
          <p:cNvSpPr/>
          <p:nvPr/>
        </p:nvSpPr>
        <p:spPr>
          <a:xfrm flipV="1">
            <a:off x="9310484" y="4591457"/>
            <a:ext cx="232315" cy="251778"/>
          </a:xfrm>
          <a:prstGeom prst="rect">
            <a:avLst/>
          </a:prstGeom>
          <a:solidFill>
            <a:schemeClr val="accent4">
              <a:lumMod val="5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a:endParaRPr>
          </a:p>
        </p:txBody>
      </p:sp>
    </p:spTree>
    <p:extLst>
      <p:ext uri="{BB962C8B-B14F-4D97-AF65-F5344CB8AC3E}">
        <p14:creationId xmlns:p14="http://schemas.microsoft.com/office/powerpoint/2010/main" val="216411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3568776" cy="646331"/>
            <a:chOff x="568443" y="207973"/>
            <a:chExt cx="3568776"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3416320" cy="646332"/>
            </a:xfrm>
            <a:prstGeom prst="rect">
              <a:avLst/>
            </a:prstGeom>
            <a:noFill/>
          </p:spPr>
          <p:txBody>
            <a:bodyPr wrap="none" rtlCol="0">
              <a:spAutoFit/>
            </a:bodyPr>
            <a:lstStyle>
              <a:defPPr>
                <a:defRPr lang="zh-TW"/>
              </a:defPPr>
              <a:lvl1pPr>
                <a:defRPr sz="3600" b="1">
                  <a:solidFill>
                    <a:schemeClr val="accent1">
                      <a:lumMod val="50000"/>
                    </a:schemeClr>
                  </a:solidFill>
                  <a:latin typeface="標楷體" panose="03000509000000000000" pitchFamily="65" charset="-120"/>
                  <a:ea typeface="標楷體" panose="03000509000000000000" pitchFamily="65" charset="-120"/>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5B9BD5">
                      <a:lumMod val="50000"/>
                    </a:srgbClr>
                  </a:solidFill>
                  <a:effectLst/>
                  <a:uLnTx/>
                  <a:uFillTx/>
                  <a:latin typeface="標楷體" panose="03000509000000000000" pitchFamily="65" charset="-120"/>
                  <a:ea typeface="標楷體" panose="03000509000000000000" pitchFamily="65" charset="-120"/>
                  <a:sym typeface="FZHei-B01S" panose="02010601030101010101" pitchFamily="2" charset="-122"/>
                </a:rPr>
                <a:t>各國產能變化圖</a:t>
              </a:r>
              <a:endParaRPr kumimoji="0" lang="zh-CN" altLang="en-US" sz="3600" b="1" i="0" u="none" strike="noStrike" kern="1200" cap="none" spc="0" normalizeH="0" baseline="0" noProof="0" dirty="0">
                <a:ln>
                  <a:noFill/>
                </a:ln>
                <a:solidFill>
                  <a:srgbClr val="5B9BD5">
                    <a:lumMod val="50000"/>
                  </a:srgbClr>
                </a:solidFill>
                <a:effectLst/>
                <a:uLnTx/>
                <a:uFillTx/>
                <a:latin typeface="標楷體" panose="03000509000000000000" pitchFamily="65" charset="-120"/>
                <a:ea typeface="標楷體" panose="03000509000000000000" pitchFamily="65" charset="-12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18" name="圖表 17"/>
          <p:cNvGraphicFramePr/>
          <p:nvPr>
            <p:extLst>
              <p:ext uri="{D42A27DB-BD31-4B8C-83A1-F6EECF244321}">
                <p14:modId xmlns:p14="http://schemas.microsoft.com/office/powerpoint/2010/main" val="2819577665"/>
              </p:ext>
            </p:extLst>
          </p:nvPr>
        </p:nvGraphicFramePr>
        <p:xfrm>
          <a:off x="189470" y="963827"/>
          <a:ext cx="11640065" cy="5566357"/>
        </p:xfrm>
        <a:graphic>
          <a:graphicData uri="http://schemas.openxmlformats.org/drawingml/2006/chart">
            <c:chart xmlns:c="http://schemas.openxmlformats.org/drawingml/2006/chart" xmlns:r="http://schemas.openxmlformats.org/officeDocument/2006/relationships" r:id="rId2"/>
          </a:graphicData>
        </a:graphic>
      </p:graphicFrame>
      <p:sp>
        <p:nvSpPr>
          <p:cNvPr id="19" name="矩形 18"/>
          <p:cNvSpPr/>
          <p:nvPr/>
        </p:nvSpPr>
        <p:spPr>
          <a:xfrm>
            <a:off x="3084906" y="3840397"/>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Calibri" panose="020F0502020204030204" pitchFamily="34" charset="0"/>
              </a:rPr>
              <a:t>(</a:t>
            </a: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16.7</a:t>
            </a:r>
            <a:r>
              <a:rPr kumimoji="0" lang="en-US" altLang="zh-TW" sz="1200" b="1" i="0" u="none" strike="noStrike" kern="12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Calibri" panose="020F0502020204030204" pitchFamily="34" charset="0"/>
              </a:rPr>
              <a:t>%)</a:t>
            </a:r>
            <a:endParaRPr kumimoji="0" lang="zh-TW" altLang="en-US" sz="1200" b="1" i="0" u="none" strike="noStrike" kern="12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sp>
        <p:nvSpPr>
          <p:cNvPr id="21" name="矩形 20"/>
          <p:cNvSpPr/>
          <p:nvPr/>
        </p:nvSpPr>
        <p:spPr>
          <a:xfrm>
            <a:off x="4069447" y="3924250"/>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(22.3%)</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2" name="矩形 21"/>
          <p:cNvSpPr/>
          <p:nvPr/>
        </p:nvSpPr>
        <p:spPr>
          <a:xfrm>
            <a:off x="5047110" y="4460795"/>
            <a:ext cx="74347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(42.0%)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4" name="矩形 23"/>
          <p:cNvSpPr/>
          <p:nvPr/>
        </p:nvSpPr>
        <p:spPr>
          <a:xfrm>
            <a:off x="2066625" y="5129754"/>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(50.2%)</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5" name="矩形 24"/>
          <p:cNvSpPr/>
          <p:nvPr/>
        </p:nvSpPr>
        <p:spPr>
          <a:xfrm>
            <a:off x="3074450" y="5132339"/>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(46.0%)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6" name="矩形 25"/>
          <p:cNvSpPr/>
          <p:nvPr/>
        </p:nvSpPr>
        <p:spPr>
          <a:xfrm>
            <a:off x="4035706" y="5149318"/>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(40.0%)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7" name="矩形 26"/>
          <p:cNvSpPr/>
          <p:nvPr/>
        </p:nvSpPr>
        <p:spPr>
          <a:xfrm>
            <a:off x="5002630" y="5143307"/>
            <a:ext cx="74347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(34.0%)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6" name="群組 5"/>
          <p:cNvGrpSpPr/>
          <p:nvPr/>
        </p:nvGrpSpPr>
        <p:grpSpPr>
          <a:xfrm>
            <a:off x="1075643" y="4323604"/>
            <a:ext cx="787795" cy="1065541"/>
            <a:chOff x="1075643" y="4323604"/>
            <a:chExt cx="787795" cy="1065541"/>
          </a:xfrm>
        </p:grpSpPr>
        <p:sp>
          <p:nvSpPr>
            <p:cNvPr id="23" name="矩形 22"/>
            <p:cNvSpPr/>
            <p:nvPr/>
          </p:nvSpPr>
          <p:spPr>
            <a:xfrm>
              <a:off x="1075643" y="5112146"/>
              <a:ext cx="78366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(62.1%)</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8" name="矩形 27"/>
            <p:cNvSpPr/>
            <p:nvPr/>
          </p:nvSpPr>
          <p:spPr>
            <a:xfrm>
              <a:off x="1116712" y="4323604"/>
              <a:ext cx="74672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(31.0%)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29" name="矩形 28"/>
          <p:cNvSpPr/>
          <p:nvPr/>
        </p:nvSpPr>
        <p:spPr>
          <a:xfrm>
            <a:off x="2067512" y="4395143"/>
            <a:ext cx="74644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(36.2%)</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0" name="矩形 29"/>
          <p:cNvSpPr/>
          <p:nvPr/>
        </p:nvSpPr>
        <p:spPr>
          <a:xfrm>
            <a:off x="3084906" y="4389808"/>
            <a:ext cx="74644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(37.3%)</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1" name="矩形 30"/>
          <p:cNvSpPr/>
          <p:nvPr/>
        </p:nvSpPr>
        <p:spPr>
          <a:xfrm>
            <a:off x="4078857" y="4511020"/>
            <a:ext cx="7370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(37.7%)</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2" name="矩形 31"/>
          <p:cNvSpPr/>
          <p:nvPr/>
        </p:nvSpPr>
        <p:spPr>
          <a:xfrm>
            <a:off x="5002630" y="3563398"/>
            <a:ext cx="74347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(24.0%)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3" name="矩形 32"/>
          <p:cNvSpPr/>
          <p:nvPr/>
        </p:nvSpPr>
        <p:spPr>
          <a:xfrm>
            <a:off x="7002712" y="5143307"/>
            <a:ext cx="74347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(31.1%)</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4" name="矩形 33"/>
          <p:cNvSpPr/>
          <p:nvPr/>
        </p:nvSpPr>
        <p:spPr>
          <a:xfrm>
            <a:off x="6989288" y="4322295"/>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(50.0%)</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5" name="矩形 34"/>
          <p:cNvSpPr/>
          <p:nvPr/>
        </p:nvSpPr>
        <p:spPr>
          <a:xfrm>
            <a:off x="7024105" y="3028380"/>
            <a:ext cx="74347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(18.9%)</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6" name="矩形 35"/>
          <p:cNvSpPr/>
          <p:nvPr/>
        </p:nvSpPr>
        <p:spPr>
          <a:xfrm>
            <a:off x="8971157" y="4109496"/>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(49.9%)</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7" name="矩形 36"/>
          <p:cNvSpPr/>
          <p:nvPr/>
        </p:nvSpPr>
        <p:spPr>
          <a:xfrm>
            <a:off x="9002795" y="5143307"/>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(24.7%)</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8" name="矩形 37"/>
          <p:cNvSpPr/>
          <p:nvPr/>
        </p:nvSpPr>
        <p:spPr>
          <a:xfrm>
            <a:off x="8971157" y="3024822"/>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(25.4%)</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文字方塊 4"/>
          <p:cNvSpPr txBox="1"/>
          <p:nvPr/>
        </p:nvSpPr>
        <p:spPr>
          <a:xfrm>
            <a:off x="9759695" y="559228"/>
            <a:ext cx="21518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Calibri" panose="020F0502020204030204"/>
                <a:ea typeface="標楷體" panose="03000509000000000000" pitchFamily="65" charset="-120"/>
                <a:cs typeface="+mn-cs"/>
              </a:rPr>
              <a:t>單位：新台幣億元</a:t>
            </a:r>
          </a:p>
        </p:txBody>
      </p:sp>
      <p:sp>
        <p:nvSpPr>
          <p:cNvPr id="7" name="矩形 6">
            <a:extLst>
              <a:ext uri="{FF2B5EF4-FFF2-40B4-BE49-F238E27FC236}">
                <a16:creationId xmlns="" xmlns:a16="http://schemas.microsoft.com/office/drawing/2014/main" id="{DC79D0F5-9F37-855F-AF6C-97F40A911E49}"/>
              </a:ext>
            </a:extLst>
          </p:cNvPr>
          <p:cNvSpPr/>
          <p:nvPr/>
        </p:nvSpPr>
        <p:spPr>
          <a:xfrm>
            <a:off x="10648223" y="3888723"/>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(28.8%)</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8" name="矩形 7">
            <a:extLst>
              <a:ext uri="{FF2B5EF4-FFF2-40B4-BE49-F238E27FC236}">
                <a16:creationId xmlns="" xmlns:a16="http://schemas.microsoft.com/office/drawing/2014/main" id="{2451CF2D-A5AA-18FB-6D72-F6994F951DAE}"/>
              </a:ext>
            </a:extLst>
          </p:cNvPr>
          <p:cNvSpPr/>
          <p:nvPr/>
        </p:nvSpPr>
        <p:spPr>
          <a:xfrm>
            <a:off x="10648224" y="4615554"/>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(56.6%)</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 name="矩形 8">
            <a:extLst>
              <a:ext uri="{FF2B5EF4-FFF2-40B4-BE49-F238E27FC236}">
                <a16:creationId xmlns="" xmlns:a16="http://schemas.microsoft.com/office/drawing/2014/main" id="{40FD8801-90E5-E549-EEAC-1F28E69B1959}"/>
              </a:ext>
            </a:extLst>
          </p:cNvPr>
          <p:cNvSpPr/>
          <p:nvPr/>
        </p:nvSpPr>
        <p:spPr>
          <a:xfrm>
            <a:off x="10648223" y="5205540"/>
            <a:ext cx="75689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(14.6%)</a:t>
            </a:r>
            <a:endParaRPr kumimoji="0" lang="zh-TW"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77467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5415435" cy="646331"/>
            <a:chOff x="568443" y="207973"/>
            <a:chExt cx="5415435"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5262979" cy="646332"/>
            </a:xfrm>
            <a:prstGeom prst="rect">
              <a:avLst/>
            </a:prstGeom>
            <a:noFill/>
          </p:spPr>
          <p:txBody>
            <a:bodyPr wrap="none" rtlCol="0">
              <a:spAutoFit/>
            </a:bodyPr>
            <a:lstStyle>
              <a:defPPr>
                <a:defRPr lang="zh-TW"/>
              </a:defPPr>
              <a:lvl1pPr>
                <a:defRPr sz="3600" b="1">
                  <a:solidFill>
                    <a:schemeClr val="accent1">
                      <a:lumMod val="50000"/>
                    </a:schemeClr>
                  </a:solidFill>
                  <a:latin typeface="標楷體" panose="03000509000000000000" pitchFamily="65" charset="-120"/>
                  <a:ea typeface="標楷體" panose="03000509000000000000" pitchFamily="65" charset="-120"/>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5B9BD5">
                      <a:lumMod val="50000"/>
                    </a:srgbClr>
                  </a:solidFill>
                  <a:effectLst/>
                  <a:uLnTx/>
                  <a:uFillTx/>
                  <a:latin typeface="標楷體" panose="03000509000000000000" pitchFamily="65" charset="-120"/>
                  <a:ea typeface="標楷體" panose="03000509000000000000" pitchFamily="65" charset="-120"/>
                  <a:sym typeface="FZHei-B01S" panose="02010601030101010101" pitchFamily="2" charset="-122"/>
                </a:rPr>
                <a:t>歷年資本支出及合併營收</a:t>
              </a:r>
              <a:endParaRPr kumimoji="0" lang="zh-CN" altLang="en-US" sz="3600" b="1" i="0" u="none" strike="noStrike" kern="1200" cap="none" spc="0" normalizeH="0" baseline="0" noProof="0" dirty="0">
                <a:ln>
                  <a:noFill/>
                </a:ln>
                <a:solidFill>
                  <a:srgbClr val="5B9BD5">
                    <a:lumMod val="50000"/>
                  </a:srgbClr>
                </a:solidFill>
                <a:effectLst/>
                <a:uLnTx/>
                <a:uFillTx/>
                <a:latin typeface="標楷體" panose="03000509000000000000" pitchFamily="65" charset="-120"/>
                <a:ea typeface="標楷體" panose="03000509000000000000" pitchFamily="65" charset="-12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5" name="圖表 4"/>
          <p:cNvGraphicFramePr/>
          <p:nvPr>
            <p:extLst>
              <p:ext uri="{D42A27DB-BD31-4B8C-83A1-F6EECF244321}">
                <p14:modId xmlns:p14="http://schemas.microsoft.com/office/powerpoint/2010/main" val="3099413831"/>
              </p:ext>
            </p:extLst>
          </p:nvPr>
        </p:nvGraphicFramePr>
        <p:xfrm>
          <a:off x="460179" y="895810"/>
          <a:ext cx="11345540" cy="574629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9717024" y="696001"/>
            <a:ext cx="18004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單位：新台幣百萬元</a:t>
            </a:r>
          </a:p>
        </p:txBody>
      </p:sp>
    </p:spTree>
    <p:extLst>
      <p:ext uri="{BB962C8B-B14F-4D97-AF65-F5344CB8AC3E}">
        <p14:creationId xmlns:p14="http://schemas.microsoft.com/office/powerpoint/2010/main" val="3729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24AB76CC-DF0F-428E-9EEA-692E06A70CFD}"/>
              </a:ext>
            </a:extLst>
          </p:cNvPr>
          <p:cNvGrpSpPr/>
          <p:nvPr/>
        </p:nvGrpSpPr>
        <p:grpSpPr>
          <a:xfrm>
            <a:off x="307723" y="220674"/>
            <a:ext cx="3107111" cy="646331"/>
            <a:chOff x="568443" y="207973"/>
            <a:chExt cx="3107111" cy="646332"/>
          </a:xfrm>
        </p:grpSpPr>
        <p:sp>
          <p:nvSpPr>
            <p:cNvPr id="4" name="文本框 23">
              <a:extLst>
                <a:ext uri="{FF2B5EF4-FFF2-40B4-BE49-F238E27FC236}">
                  <a16:creationId xmlns="" xmlns:a16="http://schemas.microsoft.com/office/drawing/2014/main" id="{72522057-64A4-461F-82BE-787869ACF4ED}"/>
                </a:ext>
              </a:extLst>
            </p:cNvPr>
            <p:cNvSpPr txBox="1"/>
            <p:nvPr/>
          </p:nvSpPr>
          <p:spPr>
            <a:xfrm>
              <a:off x="720899" y="207973"/>
              <a:ext cx="2954655" cy="646332"/>
            </a:xfrm>
            <a:prstGeom prst="rect">
              <a:avLst/>
            </a:prstGeom>
            <a:noFill/>
          </p:spPr>
          <p:txBody>
            <a:bodyPr wrap="none" rtlCol="0">
              <a:spAutoFit/>
            </a:bodyPr>
            <a:lstStyle>
              <a:defPPr>
                <a:defRPr lang="zh-TW"/>
              </a:defPPr>
              <a:lvl1pPr>
                <a:defRPr sz="3600" b="1">
                  <a:solidFill>
                    <a:schemeClr val="accent1">
                      <a:lumMod val="50000"/>
                    </a:schemeClr>
                  </a:solidFill>
                  <a:latin typeface="標楷體" panose="03000509000000000000" pitchFamily="65" charset="-120"/>
                  <a:ea typeface="標楷體" panose="03000509000000000000" pitchFamily="65" charset="-120"/>
                  <a:cs typeface="+mn-ea"/>
                </a:defRPr>
              </a:lvl1pPr>
            </a:lstStyle>
            <a:p>
              <a:r>
                <a:rPr lang="zh-TW" altLang="en-US" dirty="0">
                  <a:sym typeface="FZHei-B01S" panose="02010601030101010101" pitchFamily="2" charset="-122"/>
                </a:rPr>
                <a:t>月營收趨勢圖</a:t>
              </a:r>
              <a:endParaRPr lang="zh-CN" altLang="en-US" dirty="0">
                <a:sym typeface="FZHei-B01S" panose="02010601030101010101" pitchFamily="2" charset="-122"/>
              </a:endParaRPr>
            </a:p>
          </p:txBody>
        </p:sp>
        <p:sp>
          <p:nvSpPr>
            <p:cNvPr id="5" name="等腰三角形 4">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10" name="圖表 9"/>
          <p:cNvGraphicFramePr>
            <a:graphicFrameLocks/>
          </p:cNvGraphicFramePr>
          <p:nvPr>
            <p:extLst>
              <p:ext uri="{D42A27DB-BD31-4B8C-83A1-F6EECF244321}">
                <p14:modId xmlns:p14="http://schemas.microsoft.com/office/powerpoint/2010/main" val="1644563264"/>
              </p:ext>
            </p:extLst>
          </p:nvPr>
        </p:nvGraphicFramePr>
        <p:xfrm>
          <a:off x="-1" y="1135233"/>
          <a:ext cx="11841933" cy="5356102"/>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9899904" y="696001"/>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78827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 xmlns:a16="http://schemas.microsoft.com/office/drawing/2014/main" id="{24AB76CC-DF0F-428E-9EEA-692E06A70CFD}"/>
              </a:ext>
            </a:extLst>
          </p:cNvPr>
          <p:cNvGrpSpPr/>
          <p:nvPr/>
        </p:nvGrpSpPr>
        <p:grpSpPr>
          <a:xfrm>
            <a:off x="307723" y="220674"/>
            <a:ext cx="3107111" cy="646331"/>
            <a:chOff x="568443" y="207973"/>
            <a:chExt cx="3107111" cy="646332"/>
          </a:xfrm>
        </p:grpSpPr>
        <p:sp>
          <p:nvSpPr>
            <p:cNvPr id="4" name="文本框 23">
              <a:extLst>
                <a:ext uri="{FF2B5EF4-FFF2-40B4-BE49-F238E27FC236}">
                  <a16:creationId xmlns="" xmlns:a16="http://schemas.microsoft.com/office/drawing/2014/main" id="{72522057-64A4-461F-82BE-787869ACF4ED}"/>
                </a:ext>
              </a:extLst>
            </p:cNvPr>
            <p:cNvSpPr txBox="1"/>
            <p:nvPr/>
          </p:nvSpPr>
          <p:spPr>
            <a:xfrm>
              <a:off x="720899" y="207973"/>
              <a:ext cx="2954655" cy="646332"/>
            </a:xfrm>
            <a:prstGeom prst="rect">
              <a:avLst/>
            </a:prstGeom>
            <a:noFill/>
          </p:spPr>
          <p:txBody>
            <a:bodyPr wrap="none" rtlCol="0">
              <a:spAutoFit/>
            </a:bodyPr>
            <a:lstStyle>
              <a:defPPr>
                <a:defRPr lang="zh-TW"/>
              </a:defPPr>
              <a:lvl1pPr>
                <a:defRPr sz="3600" b="1">
                  <a:solidFill>
                    <a:schemeClr val="accent1">
                      <a:lumMod val="50000"/>
                    </a:schemeClr>
                  </a:solidFill>
                  <a:latin typeface="標楷體" panose="03000509000000000000" pitchFamily="65" charset="-120"/>
                  <a:ea typeface="標楷體" panose="03000509000000000000" pitchFamily="65" charset="-120"/>
                  <a:cs typeface="+mn-ea"/>
                </a:defRPr>
              </a:lvl1pPr>
            </a:lstStyle>
            <a:p>
              <a:r>
                <a:rPr lang="zh-TW" altLang="en-US" dirty="0">
                  <a:sym typeface="FZHei-B01S" panose="02010601030101010101" pitchFamily="2" charset="-122"/>
                </a:rPr>
                <a:t>季營收趨勢圖</a:t>
              </a:r>
              <a:endParaRPr lang="zh-CN" altLang="en-US" dirty="0">
                <a:sym typeface="FZHei-B01S" panose="02010601030101010101" pitchFamily="2" charset="-122"/>
              </a:endParaRPr>
            </a:p>
          </p:txBody>
        </p:sp>
        <p:sp>
          <p:nvSpPr>
            <p:cNvPr id="5" name="等腰三角形 4">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7" name="文字方塊 6"/>
          <p:cNvSpPr txBox="1"/>
          <p:nvPr/>
        </p:nvSpPr>
        <p:spPr>
          <a:xfrm>
            <a:off x="9887712" y="770210"/>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graphicFrame>
        <p:nvGraphicFramePr>
          <p:cNvPr id="2" name="圖表 1">
            <a:extLst>
              <a:ext uri="{FF2B5EF4-FFF2-40B4-BE49-F238E27FC236}">
                <a16:creationId xmlns="" xmlns:a16="http://schemas.microsoft.com/office/drawing/2014/main" id="{392EEF06-33DB-56D6-AA4D-618F7CB552B3}"/>
              </a:ext>
            </a:extLst>
          </p:cNvPr>
          <p:cNvGraphicFramePr>
            <a:graphicFrameLocks/>
          </p:cNvGraphicFramePr>
          <p:nvPr>
            <p:extLst>
              <p:ext uri="{D42A27DB-BD31-4B8C-83A1-F6EECF244321}">
                <p14:modId xmlns:p14="http://schemas.microsoft.com/office/powerpoint/2010/main" val="3580334459"/>
              </p:ext>
            </p:extLst>
          </p:nvPr>
        </p:nvGraphicFramePr>
        <p:xfrm>
          <a:off x="181589" y="781008"/>
          <a:ext cx="11984735" cy="5685313"/>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a:extLst>
              <a:ext uri="{FF2B5EF4-FFF2-40B4-BE49-F238E27FC236}">
                <a16:creationId xmlns="" xmlns:a16="http://schemas.microsoft.com/office/drawing/2014/main" id="{D08B9E45-91A8-E3F7-5466-7EC95A2A5C4F}"/>
              </a:ext>
            </a:extLst>
          </p:cNvPr>
          <p:cNvSpPr txBox="1"/>
          <p:nvPr/>
        </p:nvSpPr>
        <p:spPr>
          <a:xfrm>
            <a:off x="25676" y="6189322"/>
            <a:ext cx="1149270" cy="276999"/>
          </a:xfrm>
          <a:prstGeom prst="rect">
            <a:avLst/>
          </a:prstGeom>
          <a:noFill/>
        </p:spPr>
        <p:txBody>
          <a:bodyPr wrap="square" rtlCol="0">
            <a:spAutoFit/>
          </a:bodyPr>
          <a:lstStyle/>
          <a:p>
            <a:r>
              <a:rPr lang="zh-TW" altLang="en-US" sz="1200" b="1" dirty="0">
                <a:solidFill>
                  <a:schemeClr val="tx2"/>
                </a:solidFill>
                <a:latin typeface="標楷體" panose="03000509000000000000" pitchFamily="65" charset="-120"/>
                <a:ea typeface="標楷體" panose="03000509000000000000" pitchFamily="65" charset="-120"/>
              </a:rPr>
              <a:t>年度合併營收：</a:t>
            </a:r>
          </a:p>
        </p:txBody>
      </p:sp>
    </p:spTree>
    <p:extLst>
      <p:ext uri="{BB962C8B-B14F-4D97-AF65-F5344CB8AC3E}">
        <p14:creationId xmlns:p14="http://schemas.microsoft.com/office/powerpoint/2010/main" val="285934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34F3A8-F92A-0AE8-37CC-5935A9DDAD90}"/>
            </a:ext>
          </a:extLst>
        </p:cNvPr>
        <p:cNvGrpSpPr/>
        <p:nvPr/>
      </p:nvGrpSpPr>
      <p:grpSpPr>
        <a:xfrm>
          <a:off x="0" y="0"/>
          <a:ext cx="0" cy="0"/>
          <a:chOff x="0" y="0"/>
          <a:chExt cx="0" cy="0"/>
        </a:xfrm>
      </p:grpSpPr>
      <p:grpSp>
        <p:nvGrpSpPr>
          <p:cNvPr id="2" name="组合 20">
            <a:extLst>
              <a:ext uri="{FF2B5EF4-FFF2-40B4-BE49-F238E27FC236}">
                <a16:creationId xmlns="" xmlns:a16="http://schemas.microsoft.com/office/drawing/2014/main" id="{5D9DF564-26B7-DEE0-5E11-AAB24E8FBEC0}"/>
              </a:ext>
            </a:extLst>
          </p:cNvPr>
          <p:cNvGrpSpPr/>
          <p:nvPr/>
        </p:nvGrpSpPr>
        <p:grpSpPr>
          <a:xfrm>
            <a:off x="307723" y="220674"/>
            <a:ext cx="4492106" cy="646331"/>
            <a:chOff x="568443" y="207973"/>
            <a:chExt cx="4492106" cy="646332"/>
          </a:xfrm>
        </p:grpSpPr>
        <p:sp>
          <p:nvSpPr>
            <p:cNvPr id="3" name="文本框 23">
              <a:extLst>
                <a:ext uri="{FF2B5EF4-FFF2-40B4-BE49-F238E27FC236}">
                  <a16:creationId xmlns="" xmlns:a16="http://schemas.microsoft.com/office/drawing/2014/main" id="{D23165E4-1951-13B1-5ADF-60A0920D363E}"/>
                </a:ext>
              </a:extLst>
            </p:cNvPr>
            <p:cNvSpPr txBox="1"/>
            <p:nvPr/>
          </p:nvSpPr>
          <p:spPr>
            <a:xfrm>
              <a:off x="720899" y="207973"/>
              <a:ext cx="4339650"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損益表比較資訊</a:t>
              </a:r>
              <a:r>
                <a:rPr lang="en-US" altLang="zh-TW" dirty="0">
                  <a:latin typeface="標楷體" panose="03000509000000000000" pitchFamily="65" charset="-120"/>
                  <a:sym typeface="FZHei-B01S" panose="02010601030101010101" pitchFamily="2" charset="-122"/>
                </a:rPr>
                <a:t>(</a:t>
              </a:r>
              <a:r>
                <a:rPr lang="zh-TW" altLang="en-US" dirty="0">
                  <a:latin typeface="標楷體" panose="03000509000000000000" pitchFamily="65" charset="-120"/>
                  <a:sym typeface="FZHei-B01S" panose="02010601030101010101" pitchFamily="2" charset="-122"/>
                </a:rPr>
                <a:t>一</a:t>
              </a:r>
              <a:r>
                <a:rPr lang="en-US" altLang="zh-TW" dirty="0">
                  <a:latin typeface="標楷體" panose="03000509000000000000" pitchFamily="65" charset="-120"/>
                  <a:sym typeface="FZHei-B01S" panose="02010601030101010101" pitchFamily="2" charset="-122"/>
                </a:rPr>
                <a:t>)</a:t>
              </a:r>
              <a:endParaRPr lang="zh-CN" altLang="en-US" dirty="0">
                <a:sym typeface="FZHei-B01S" panose="02010601030101010101" pitchFamily="2" charset="-122"/>
              </a:endParaRPr>
            </a:p>
          </p:txBody>
        </p:sp>
        <p:sp>
          <p:nvSpPr>
            <p:cNvPr id="4" name="等腰三角形 3">
              <a:extLst>
                <a:ext uri="{FF2B5EF4-FFF2-40B4-BE49-F238E27FC236}">
                  <a16:creationId xmlns="" xmlns:a16="http://schemas.microsoft.com/office/drawing/2014/main" id="{C5386438-2E9D-F7B9-322E-3F0E3FBBA15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6" name="表格 5">
            <a:extLst>
              <a:ext uri="{FF2B5EF4-FFF2-40B4-BE49-F238E27FC236}">
                <a16:creationId xmlns="" xmlns:a16="http://schemas.microsoft.com/office/drawing/2014/main" id="{79C63E61-7EED-D38B-5678-9E417ADBC9B9}"/>
              </a:ext>
            </a:extLst>
          </p:cNvPr>
          <p:cNvGraphicFramePr>
            <a:graphicFrameLocks noGrp="1"/>
          </p:cNvGraphicFramePr>
          <p:nvPr>
            <p:extLst>
              <p:ext uri="{D42A27DB-BD31-4B8C-83A1-F6EECF244321}">
                <p14:modId xmlns:p14="http://schemas.microsoft.com/office/powerpoint/2010/main" val="536434875"/>
              </p:ext>
            </p:extLst>
          </p:nvPr>
        </p:nvGraphicFramePr>
        <p:xfrm>
          <a:off x="1792321" y="1342181"/>
          <a:ext cx="8362091" cy="5023392"/>
        </p:xfrm>
        <a:graphic>
          <a:graphicData uri="http://schemas.openxmlformats.org/drawingml/2006/table">
            <a:tbl>
              <a:tblPr>
                <a:tableStyleId>{B301B821-A1FF-4177-AEE7-76D212191A09}</a:tableStyleId>
              </a:tblPr>
              <a:tblGrid>
                <a:gridCol w="3261215">
                  <a:extLst>
                    <a:ext uri="{9D8B030D-6E8A-4147-A177-3AD203B41FA5}">
                      <a16:colId xmlns="" xmlns:a16="http://schemas.microsoft.com/office/drawing/2014/main" val="20000"/>
                    </a:ext>
                  </a:extLst>
                </a:gridCol>
                <a:gridCol w="1700292">
                  <a:extLst>
                    <a:ext uri="{9D8B030D-6E8A-4147-A177-3AD203B41FA5}">
                      <a16:colId xmlns="" xmlns:a16="http://schemas.microsoft.com/office/drawing/2014/main" val="20001"/>
                    </a:ext>
                  </a:extLst>
                </a:gridCol>
                <a:gridCol w="1700292">
                  <a:extLst>
                    <a:ext uri="{9D8B030D-6E8A-4147-A177-3AD203B41FA5}">
                      <a16:colId xmlns="" xmlns:a16="http://schemas.microsoft.com/office/drawing/2014/main" val="20002"/>
                    </a:ext>
                  </a:extLst>
                </a:gridCol>
                <a:gridCol w="1700292">
                  <a:extLst>
                    <a:ext uri="{9D8B030D-6E8A-4147-A177-3AD203B41FA5}">
                      <a16:colId xmlns="" xmlns:a16="http://schemas.microsoft.com/office/drawing/2014/main" val="20003"/>
                    </a:ext>
                  </a:extLst>
                </a:gridCol>
              </a:tblGrid>
              <a:tr h="609999">
                <a:tc>
                  <a:txBody>
                    <a:bodyPr/>
                    <a:lstStyle/>
                    <a:p>
                      <a:pPr algn="ctr" rtl="0" fontAlgn="ctr"/>
                      <a:r>
                        <a:rPr lang="zh-TW" altLang="en-US" sz="2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會計科目</a:t>
                      </a:r>
                      <a:endParaRPr lang="zh-TW" altLang="en-US" sz="22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2024</a:t>
                      </a: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Q3</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marL="0" algn="ctr" defTabSz="914400" rtl="0" eaLnBrk="1" fontAlgn="ctr" latinLnBrk="0" hangingPunct="1"/>
                      <a:r>
                        <a:rPr lang="en-US" sz="24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202</a:t>
                      </a:r>
                      <a:r>
                        <a:rPr lang="en-US" altLang="zh-TW" sz="24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24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Q2</a:t>
                      </a:r>
                    </a:p>
                  </a:txBody>
                  <a:tcPr marL="6350" marR="6350" marT="6350" marB="0" anchor="ctr">
                    <a:solidFill>
                      <a:schemeClr val="accent1">
                        <a:lumMod val="40000"/>
                        <a:lumOff val="60000"/>
                      </a:schemeClr>
                    </a:solidFill>
                  </a:tcPr>
                </a:tc>
                <a:tc>
                  <a:txBody>
                    <a:bodyPr/>
                    <a:lstStyle/>
                    <a:p>
                      <a:pPr algn="ctr" rtl="0" fontAlgn="ctr"/>
                      <a:r>
                        <a:rPr lang="en-US" altLang="zh-TW" sz="24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Q</a:t>
                      </a: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400" b="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Q</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extLst>
                  <a:ext uri="{0D108BD9-81ED-4DB2-BD59-A6C34878D82A}">
                    <a16:rowId xmlns="" xmlns:a16="http://schemas.microsoft.com/office/drawing/2014/main" val="10000"/>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合併營收</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3,599</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3,965</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-9.2%</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1"/>
                  </a:ext>
                </a:extLst>
              </a:tr>
              <a:tr h="578738">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營業毛利</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683</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729</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-6.2%</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2"/>
                  </a:ext>
                </a:extLst>
              </a:tr>
              <a:tr h="573972">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營業費用</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376</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358</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3"/>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營業利益</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307</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371</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-17.0%</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4"/>
                  </a:ext>
                </a:extLst>
              </a:tr>
              <a:tr h="4308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i="0" u="none" strike="noStrike" kern="1200"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5"/>
                  </a:ext>
                </a:extLst>
              </a:tr>
              <a:tr h="560625">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營業毛利率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19.0%</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18.4%</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6"/>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營業費用率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p>
                  </a:txBody>
                  <a:tcPr marL="6350" marR="6350" marT="6350" marB="0" anchor="ctr"/>
                </a:tc>
                <a:tc>
                  <a:txBody>
                    <a:bodyPr/>
                    <a:lstStyle/>
                    <a:p>
                      <a:pPr marL="0" algn="ctr" defTabSz="914423" rtl="0" eaLnBrk="1" fontAlgn="ctr" latinLnBrk="0" hangingPunct="1"/>
                      <a:r>
                        <a:rPr lang="zh-TW" altLang="en-US" sz="20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0" i="0" u="none" strike="noStrike" kern="12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7"/>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營業利益率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8.5%</a:t>
                      </a:r>
                    </a:p>
                  </a:txBody>
                  <a:tcPr marL="6350" marR="6350" marT="6350" marB="0" anchor="ctr"/>
                </a:tc>
                <a:tc>
                  <a:txBody>
                    <a:bodyPr/>
                    <a:lstStyle/>
                    <a:p>
                      <a:pPr marL="0" algn="ctr" defTabSz="914423"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9.4%</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-0.9</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8"/>
                  </a:ext>
                </a:extLst>
              </a:tr>
            </a:tbl>
          </a:graphicData>
        </a:graphic>
      </p:graphicFrame>
      <p:sp>
        <p:nvSpPr>
          <p:cNvPr id="8" name="文字方塊 7">
            <a:extLst>
              <a:ext uri="{FF2B5EF4-FFF2-40B4-BE49-F238E27FC236}">
                <a16:creationId xmlns="" xmlns:a16="http://schemas.microsoft.com/office/drawing/2014/main" id="{B672674C-E4F6-C970-E179-FE153AED9085}"/>
              </a:ext>
            </a:extLst>
          </p:cNvPr>
          <p:cNvSpPr txBox="1"/>
          <p:nvPr/>
        </p:nvSpPr>
        <p:spPr>
          <a:xfrm>
            <a:off x="8438431" y="980223"/>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145419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4492106" cy="646331"/>
            <a:chOff x="568443" y="207973"/>
            <a:chExt cx="4492106"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4339650"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損益表比較資訊</a:t>
              </a:r>
              <a:r>
                <a:rPr lang="en-US" altLang="zh-TW" dirty="0">
                  <a:latin typeface="標楷體" panose="03000509000000000000" pitchFamily="65" charset="-120"/>
                  <a:sym typeface="FZHei-B01S" panose="02010601030101010101" pitchFamily="2" charset="-122"/>
                </a:rPr>
                <a:t>(</a:t>
              </a:r>
              <a:r>
                <a:rPr lang="zh-TW" altLang="en-US" dirty="0">
                  <a:latin typeface="標楷體" panose="03000509000000000000" pitchFamily="65" charset="-120"/>
                  <a:sym typeface="FZHei-B01S" panose="02010601030101010101" pitchFamily="2" charset="-122"/>
                </a:rPr>
                <a:t>二</a:t>
              </a:r>
              <a:r>
                <a:rPr lang="en-US" altLang="zh-TW" dirty="0">
                  <a:latin typeface="標楷體" panose="03000509000000000000" pitchFamily="65" charset="-120"/>
                  <a:sym typeface="FZHei-B01S" panose="02010601030101010101" pitchFamily="2" charset="-122"/>
                </a:rPr>
                <a:t>)</a:t>
              </a:r>
              <a:endParaRPr lang="zh-CN" altLang="en-US" dirty="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6" name="表格 5"/>
          <p:cNvGraphicFramePr>
            <a:graphicFrameLocks noGrp="1"/>
          </p:cNvGraphicFramePr>
          <p:nvPr>
            <p:extLst>
              <p:ext uri="{D42A27DB-BD31-4B8C-83A1-F6EECF244321}">
                <p14:modId xmlns:p14="http://schemas.microsoft.com/office/powerpoint/2010/main" val="2596282356"/>
              </p:ext>
            </p:extLst>
          </p:nvPr>
        </p:nvGraphicFramePr>
        <p:xfrm>
          <a:off x="1792321" y="1342181"/>
          <a:ext cx="8362091" cy="5023392"/>
        </p:xfrm>
        <a:graphic>
          <a:graphicData uri="http://schemas.openxmlformats.org/drawingml/2006/table">
            <a:tbl>
              <a:tblPr>
                <a:tableStyleId>{B301B821-A1FF-4177-AEE7-76D212191A09}</a:tableStyleId>
              </a:tblPr>
              <a:tblGrid>
                <a:gridCol w="3261215">
                  <a:extLst>
                    <a:ext uri="{9D8B030D-6E8A-4147-A177-3AD203B41FA5}">
                      <a16:colId xmlns="" xmlns:a16="http://schemas.microsoft.com/office/drawing/2014/main" val="20000"/>
                    </a:ext>
                  </a:extLst>
                </a:gridCol>
                <a:gridCol w="1700292">
                  <a:extLst>
                    <a:ext uri="{9D8B030D-6E8A-4147-A177-3AD203B41FA5}">
                      <a16:colId xmlns="" xmlns:a16="http://schemas.microsoft.com/office/drawing/2014/main" val="20001"/>
                    </a:ext>
                  </a:extLst>
                </a:gridCol>
                <a:gridCol w="1700292">
                  <a:extLst>
                    <a:ext uri="{9D8B030D-6E8A-4147-A177-3AD203B41FA5}">
                      <a16:colId xmlns="" xmlns:a16="http://schemas.microsoft.com/office/drawing/2014/main" val="20002"/>
                    </a:ext>
                  </a:extLst>
                </a:gridCol>
                <a:gridCol w="1700292">
                  <a:extLst>
                    <a:ext uri="{9D8B030D-6E8A-4147-A177-3AD203B41FA5}">
                      <a16:colId xmlns="" xmlns:a16="http://schemas.microsoft.com/office/drawing/2014/main" val="20003"/>
                    </a:ext>
                  </a:extLst>
                </a:gridCol>
              </a:tblGrid>
              <a:tr h="609999">
                <a:tc>
                  <a:txBody>
                    <a:bodyPr/>
                    <a:lstStyle/>
                    <a:p>
                      <a:pPr algn="ctr" rtl="0" fontAlgn="ctr"/>
                      <a:r>
                        <a:rPr lang="zh-TW" altLang="en-US" sz="2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會計科目</a:t>
                      </a:r>
                      <a:endParaRPr lang="zh-TW" altLang="en-US" sz="22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2024Q3</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2023Q3</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u="none" strike="noStrike" dirty="0" err="1">
                          <a:effectLst/>
                          <a:latin typeface="Times New Roman" panose="02020603050405020304" pitchFamily="18" charset="0"/>
                          <a:ea typeface="標楷體" panose="03000509000000000000" pitchFamily="65" charset="-120"/>
                          <a:cs typeface="Times New Roman" panose="02020603050405020304" pitchFamily="18" charset="0"/>
                        </a:rPr>
                        <a:t>YoY</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extLst>
                  <a:ext uri="{0D108BD9-81ED-4DB2-BD59-A6C34878D82A}">
                    <a16:rowId xmlns="" xmlns:a16="http://schemas.microsoft.com/office/drawing/2014/main" val="10000"/>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合併營收</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3,599</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3,543</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1"/>
                  </a:ext>
                </a:extLst>
              </a:tr>
              <a:tr h="578738">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營業毛利</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683</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606</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12.8%</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2"/>
                  </a:ext>
                </a:extLst>
              </a:tr>
              <a:tr h="573972">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營業費用</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376</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313</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20.3%</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3"/>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營業利益</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307</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293</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4.8%</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4"/>
                  </a:ext>
                </a:extLst>
              </a:tr>
              <a:tr h="430864">
                <a:tc>
                  <a:txBody>
                    <a:bodyPr/>
                    <a:lstStyle/>
                    <a:p>
                      <a:pPr lvl="0" algn="ctr" rtl="0" fontAlgn="ct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i="0" u="none" strike="noStrike" kern="1200"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5"/>
                  </a:ext>
                </a:extLst>
              </a:tr>
              <a:tr h="560625">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營業毛利率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19.0%</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17.1%</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6"/>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營業費用率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8.8%</a:t>
                      </a:r>
                    </a:p>
                  </a:txBody>
                  <a:tcPr marL="6350" marR="6350" marT="6350" marB="0" anchor="ctr"/>
                </a:tc>
                <a:tc>
                  <a:txBody>
                    <a:bodyPr/>
                    <a:lstStyle/>
                    <a:p>
                      <a:pPr marL="0" algn="ctr" defTabSz="914423" rtl="0" eaLnBrk="1" fontAlgn="ctr" latinLnBrk="0" hangingPunct="1"/>
                      <a:r>
                        <a:rPr lang="zh-TW" altLang="en-US" sz="20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0" i="0" u="none" strike="noStrike" kern="12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7"/>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營業利益率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8.5%</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8.3%</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8"/>
                  </a:ext>
                </a:extLst>
              </a:tr>
            </a:tbl>
          </a:graphicData>
        </a:graphic>
      </p:graphicFrame>
      <p:sp>
        <p:nvSpPr>
          <p:cNvPr id="8" name="文字方塊 7"/>
          <p:cNvSpPr txBox="1"/>
          <p:nvPr/>
        </p:nvSpPr>
        <p:spPr>
          <a:xfrm>
            <a:off x="8438431" y="980223"/>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134870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4492106" cy="646331"/>
            <a:chOff x="568443" y="207973"/>
            <a:chExt cx="4492106"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4339650"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損益表比較資訊</a:t>
              </a:r>
              <a:r>
                <a:rPr lang="en-US" altLang="zh-TW" dirty="0">
                  <a:latin typeface="標楷體" panose="03000509000000000000" pitchFamily="65" charset="-120"/>
                  <a:sym typeface="FZHei-B01S" panose="02010601030101010101" pitchFamily="2" charset="-122"/>
                </a:rPr>
                <a:t>(</a:t>
              </a:r>
              <a:r>
                <a:rPr lang="zh-TW" altLang="en-US" dirty="0">
                  <a:latin typeface="標楷體" panose="03000509000000000000" pitchFamily="65" charset="-120"/>
                  <a:sym typeface="FZHei-B01S" panose="02010601030101010101" pitchFamily="2" charset="-122"/>
                </a:rPr>
                <a:t>三</a:t>
              </a:r>
              <a:r>
                <a:rPr lang="en-US" altLang="zh-TW" dirty="0">
                  <a:latin typeface="標楷體" panose="03000509000000000000" pitchFamily="65" charset="-120"/>
                  <a:sym typeface="FZHei-B01S" panose="02010601030101010101" pitchFamily="2" charset="-122"/>
                </a:rPr>
                <a:t>)</a:t>
              </a:r>
              <a:endParaRPr lang="zh-CN" altLang="en-US" dirty="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6" name="表格 5"/>
          <p:cNvGraphicFramePr>
            <a:graphicFrameLocks noGrp="1"/>
          </p:cNvGraphicFramePr>
          <p:nvPr>
            <p:extLst>
              <p:ext uri="{D42A27DB-BD31-4B8C-83A1-F6EECF244321}">
                <p14:modId xmlns:p14="http://schemas.microsoft.com/office/powerpoint/2010/main" val="1825826560"/>
              </p:ext>
            </p:extLst>
          </p:nvPr>
        </p:nvGraphicFramePr>
        <p:xfrm>
          <a:off x="1792321" y="1342181"/>
          <a:ext cx="8362091" cy="5023392"/>
        </p:xfrm>
        <a:graphic>
          <a:graphicData uri="http://schemas.openxmlformats.org/drawingml/2006/table">
            <a:tbl>
              <a:tblPr>
                <a:tableStyleId>{B301B821-A1FF-4177-AEE7-76D212191A09}</a:tableStyleId>
              </a:tblPr>
              <a:tblGrid>
                <a:gridCol w="3222131">
                  <a:extLst>
                    <a:ext uri="{9D8B030D-6E8A-4147-A177-3AD203B41FA5}">
                      <a16:colId xmlns="" xmlns:a16="http://schemas.microsoft.com/office/drawing/2014/main" val="20000"/>
                    </a:ext>
                  </a:extLst>
                </a:gridCol>
                <a:gridCol w="1739376">
                  <a:extLst>
                    <a:ext uri="{9D8B030D-6E8A-4147-A177-3AD203B41FA5}">
                      <a16:colId xmlns="" xmlns:a16="http://schemas.microsoft.com/office/drawing/2014/main" val="20001"/>
                    </a:ext>
                  </a:extLst>
                </a:gridCol>
                <a:gridCol w="1700292">
                  <a:extLst>
                    <a:ext uri="{9D8B030D-6E8A-4147-A177-3AD203B41FA5}">
                      <a16:colId xmlns="" xmlns:a16="http://schemas.microsoft.com/office/drawing/2014/main" val="20002"/>
                    </a:ext>
                  </a:extLst>
                </a:gridCol>
                <a:gridCol w="1700292">
                  <a:extLst>
                    <a:ext uri="{9D8B030D-6E8A-4147-A177-3AD203B41FA5}">
                      <a16:colId xmlns="" xmlns:a16="http://schemas.microsoft.com/office/drawing/2014/main" val="20003"/>
                    </a:ext>
                  </a:extLst>
                </a:gridCol>
              </a:tblGrid>
              <a:tr h="609999">
                <a:tc>
                  <a:txBody>
                    <a:bodyPr/>
                    <a:lstStyle/>
                    <a:p>
                      <a:pPr algn="ctr" rtl="0" fontAlgn="ctr"/>
                      <a:r>
                        <a:rPr lang="zh-TW" altLang="en-US" sz="2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會計科目</a:t>
                      </a:r>
                      <a:endParaRPr lang="zh-TW" altLang="en-US" sz="22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前三季</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前三季</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Y</a:t>
                      </a: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Y</a:t>
                      </a:r>
                      <a:endParaRPr lang="en-US" sz="24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extLst>
                  <a:ext uri="{0D108BD9-81ED-4DB2-BD59-A6C34878D82A}">
                    <a16:rowId xmlns="" xmlns:a16="http://schemas.microsoft.com/office/drawing/2014/main" val="10000"/>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合併營收</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10,223</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13,213</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-22.6%</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1"/>
                  </a:ext>
                </a:extLst>
              </a:tr>
              <a:tr h="578738">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營業毛利</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1,893</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2,542</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-25.5%</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2"/>
                  </a:ext>
                </a:extLst>
              </a:tr>
              <a:tr h="573972">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營業費用</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1,067</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1,051</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3"/>
                  </a:ext>
                </a:extLst>
              </a:tr>
              <a:tr h="560625">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營業利益</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rPr>
                        <a:t>826</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1,491</a:t>
                      </a:r>
                    </a:p>
                  </a:txBody>
                  <a:tcPr marL="6350" marR="6350" marT="6350" marB="0" anchor="ctr"/>
                </a:tc>
                <a:tc>
                  <a:txBody>
                    <a:bodyPr/>
                    <a:lstStyle/>
                    <a:p>
                      <a:pPr algn="ctr" rtl="0" fontAlgn="ct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-44.6%</a:t>
                      </a:r>
                      <a:endParaRPr lang="en-US" altLang="zh-TW"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4"/>
                  </a:ext>
                </a:extLst>
              </a:tr>
              <a:tr h="430864">
                <a:tc>
                  <a:txBody>
                    <a:bodyPr/>
                    <a:lstStyle/>
                    <a:p>
                      <a:pPr lvl="0" algn="ctr" rtl="0" fontAlgn="ct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4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lvl="0" algn="ctr" defTabSz="914423" rtl="0" eaLnBrk="1" fontAlgn="ctr" latinLnBrk="0" hangingPunct="1"/>
                      <a:endParaRPr lang="en-US" altLang="zh-TW" sz="2000" b="0" i="0" u="none" strike="noStrike" kern="1200"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5"/>
                  </a:ext>
                </a:extLst>
              </a:tr>
              <a:tr h="560625">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營業毛利率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18.5%</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19.2%</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-0.7</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6"/>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營業費用率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7.9%</a:t>
                      </a:r>
                    </a:p>
                  </a:txBody>
                  <a:tcPr marL="6350" marR="6350" marT="6350" marB="0" anchor="ct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lang="zh-TW" altLang="en-US" sz="20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0" i="0" u="none" strike="noStrike" kern="12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7"/>
                  </a:ext>
                </a:extLst>
              </a:tr>
              <a:tr h="573972">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營業利益率</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2400" b="1"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8.1%</a:t>
                      </a:r>
                    </a:p>
                  </a:txBody>
                  <a:tcPr marL="6350" marR="6350" marT="6350" marB="0" anchor="ctr"/>
                </a:tc>
                <a:tc>
                  <a:txBody>
                    <a:bodyPr/>
                    <a:lstStyle/>
                    <a:p>
                      <a:pPr marL="0" algn="ctr" defTabSz="914423" rtl="0" eaLnBrk="1" fontAlgn="ctr" latinLnBrk="0" hangingPunct="1"/>
                      <a:r>
                        <a:rPr lang="en-US" altLang="zh-TW"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11.3%</a:t>
                      </a:r>
                    </a:p>
                  </a:txBody>
                  <a:tcPr marL="6350" marR="6350" marT="6350" marB="0" anchor="ctr"/>
                </a:tc>
                <a:tc>
                  <a:txBody>
                    <a:bodyPr/>
                    <a:lstStyle/>
                    <a:p>
                      <a:pPr marL="0" marR="0" indent="0" algn="ctr" defTabSz="914423" rtl="0" eaLnBrk="1" fontAlgn="ctr" latinLnBrk="0" hangingPunct="1">
                        <a:lnSpc>
                          <a:spcPct val="100000"/>
                        </a:lnSpc>
                        <a:spcBef>
                          <a:spcPts val="0"/>
                        </a:spcBef>
                        <a:spcAft>
                          <a:spcPts val="0"/>
                        </a:spcAft>
                        <a:buClrTx/>
                        <a:buSzTx/>
                        <a:buFontTx/>
                        <a:buNone/>
                        <a:tabLst/>
                        <a:defRPr/>
                      </a:pPr>
                      <a:r>
                        <a:rPr lang="en-US" altLang="zh-TW"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0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百分點</a:t>
                      </a:r>
                      <a:endParaRPr lang="zh-TW" altLang="en-US" sz="20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8"/>
                  </a:ext>
                </a:extLst>
              </a:tr>
            </a:tbl>
          </a:graphicData>
        </a:graphic>
      </p:graphicFrame>
      <p:sp>
        <p:nvSpPr>
          <p:cNvPr id="8" name="文字方塊 7"/>
          <p:cNvSpPr txBox="1"/>
          <p:nvPr/>
        </p:nvSpPr>
        <p:spPr>
          <a:xfrm>
            <a:off x="8438431" y="980223"/>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284356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4787058" cy="646331"/>
            <a:chOff x="568443" y="207973"/>
            <a:chExt cx="4787058"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4634602"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歷年財務資訊概要</a:t>
              </a:r>
              <a:r>
                <a:rPr lang="en-US" altLang="zh-TW" dirty="0">
                  <a:sym typeface="FZHei-B01S" panose="02010601030101010101" pitchFamily="2" charset="-122"/>
                </a:rPr>
                <a:t>(</a:t>
              </a:r>
              <a:r>
                <a:rPr lang="zh-TW" altLang="en-US" dirty="0">
                  <a:sym typeface="FZHei-B01S" panose="02010601030101010101" pitchFamily="2" charset="-122"/>
                </a:rPr>
                <a:t>一</a:t>
              </a:r>
              <a:r>
                <a:rPr lang="en-US" altLang="zh-TW" dirty="0">
                  <a:sym typeface="FZHei-B01S" panose="02010601030101010101" pitchFamily="2" charset="-122"/>
                </a:rPr>
                <a:t>)</a:t>
              </a:r>
              <a:endParaRPr lang="zh-CN" altLang="en-US" dirty="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6" name="表格 5"/>
          <p:cNvGraphicFramePr>
            <a:graphicFrameLocks noGrp="1"/>
          </p:cNvGraphicFramePr>
          <p:nvPr>
            <p:extLst>
              <p:ext uri="{D42A27DB-BD31-4B8C-83A1-F6EECF244321}">
                <p14:modId xmlns:p14="http://schemas.microsoft.com/office/powerpoint/2010/main" val="2194559380"/>
              </p:ext>
            </p:extLst>
          </p:nvPr>
        </p:nvGraphicFramePr>
        <p:xfrm>
          <a:off x="742384" y="1224368"/>
          <a:ext cx="10692143" cy="4804476"/>
        </p:xfrm>
        <a:graphic>
          <a:graphicData uri="http://schemas.openxmlformats.org/drawingml/2006/table">
            <a:tbl>
              <a:tblPr>
                <a:tableStyleId>{B301B821-A1FF-4177-AEE7-76D212191A09}</a:tableStyleId>
              </a:tblPr>
              <a:tblGrid>
                <a:gridCol w="2435382">
                  <a:extLst>
                    <a:ext uri="{9D8B030D-6E8A-4147-A177-3AD203B41FA5}">
                      <a16:colId xmlns="" xmlns:a16="http://schemas.microsoft.com/office/drawing/2014/main" val="20000"/>
                    </a:ext>
                  </a:extLst>
                </a:gridCol>
                <a:gridCol w="1149790">
                  <a:extLst>
                    <a:ext uri="{9D8B030D-6E8A-4147-A177-3AD203B41FA5}">
                      <a16:colId xmlns="" xmlns:a16="http://schemas.microsoft.com/office/drawing/2014/main" val="20003"/>
                    </a:ext>
                  </a:extLst>
                </a:gridCol>
                <a:gridCol w="1104523">
                  <a:extLst>
                    <a:ext uri="{9D8B030D-6E8A-4147-A177-3AD203B41FA5}">
                      <a16:colId xmlns="" xmlns:a16="http://schemas.microsoft.com/office/drawing/2014/main" val="20004"/>
                    </a:ext>
                  </a:extLst>
                </a:gridCol>
                <a:gridCol w="1086416">
                  <a:extLst>
                    <a:ext uri="{9D8B030D-6E8A-4147-A177-3AD203B41FA5}">
                      <a16:colId xmlns="" xmlns:a16="http://schemas.microsoft.com/office/drawing/2014/main" val="20005"/>
                    </a:ext>
                  </a:extLst>
                </a:gridCol>
                <a:gridCol w="1104523">
                  <a:extLst>
                    <a:ext uri="{9D8B030D-6E8A-4147-A177-3AD203B41FA5}">
                      <a16:colId xmlns="" xmlns:a16="http://schemas.microsoft.com/office/drawing/2014/main" val="20006"/>
                    </a:ext>
                  </a:extLst>
                </a:gridCol>
                <a:gridCol w="1068309">
                  <a:extLst>
                    <a:ext uri="{9D8B030D-6E8A-4147-A177-3AD203B41FA5}">
                      <a16:colId xmlns="" xmlns:a16="http://schemas.microsoft.com/office/drawing/2014/main" val="20007"/>
                    </a:ext>
                  </a:extLst>
                </a:gridCol>
                <a:gridCol w="977774">
                  <a:extLst>
                    <a:ext uri="{9D8B030D-6E8A-4147-A177-3AD203B41FA5}">
                      <a16:colId xmlns="" xmlns:a16="http://schemas.microsoft.com/office/drawing/2014/main" val="20008"/>
                    </a:ext>
                  </a:extLst>
                </a:gridCol>
                <a:gridCol w="1765426">
                  <a:extLst>
                    <a:ext uri="{9D8B030D-6E8A-4147-A177-3AD203B41FA5}">
                      <a16:colId xmlns="" xmlns:a16="http://schemas.microsoft.com/office/drawing/2014/main" val="20009"/>
                    </a:ext>
                  </a:extLst>
                </a:gridCol>
              </a:tblGrid>
              <a:tr h="507270">
                <a:tc>
                  <a:txBody>
                    <a:bodyPr/>
                    <a:lstStyle/>
                    <a:p>
                      <a:pPr algn="ctr" rtl="0" fontAlgn="ctr"/>
                      <a:r>
                        <a:rPr lang="zh-TW" altLang="en-US" sz="2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會計科目</a:t>
                      </a:r>
                      <a:endParaRPr lang="zh-TW" altLang="en-US" sz="22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2018</a:t>
                      </a:r>
                      <a:endParaRPr lang="en-US" sz="20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2019</a:t>
                      </a:r>
                      <a:endParaRPr lang="en-US" sz="20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2020</a:t>
                      </a:r>
                      <a:endParaRPr lang="en-US" sz="20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2021</a:t>
                      </a:r>
                      <a:endParaRPr lang="en-US" sz="20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marL="0" algn="ctr" defTabSz="914408" rtl="0" eaLnBrk="1" fontAlgn="ctr" latinLnBrk="0" hangingPunct="1"/>
                      <a:r>
                        <a:rPr lang="en-US" altLang="zh-TW" sz="2000" b="1"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2022</a:t>
                      </a:r>
                      <a:endParaRPr lang="en-US" altLang="zh-TW" sz="2000" b="1" i="0" u="none" strike="noStrike" kern="12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rtl="0" fontAlgn="ctr"/>
                      <a:r>
                        <a:rPr lang="en-US" altLang="zh-TW" sz="2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2023</a:t>
                      </a:r>
                      <a:endParaRPr lang="en-US" altLang="zh-TW" sz="2000" b="1" i="0" u="none" strike="noStrike"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marL="0" algn="ctr" defTabSz="914423" rtl="0" eaLnBrk="1" fontAlgn="ctr" latinLnBrk="0" hangingPunct="1"/>
                      <a:r>
                        <a:rPr lang="en-US" altLang="zh-TW" sz="2400" b="1"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b="1"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前三季</a:t>
                      </a:r>
                      <a:endParaRPr lang="en-US" altLang="zh-TW" sz="2400" b="1"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solidFill>
                      <a:schemeClr val="accent1">
                        <a:lumMod val="40000"/>
                        <a:lumOff val="60000"/>
                      </a:schemeClr>
                    </a:solidFill>
                  </a:tcPr>
                </a:tc>
                <a:extLst>
                  <a:ext uri="{0D108BD9-81ED-4DB2-BD59-A6C34878D82A}">
                    <a16:rowId xmlns="" xmlns:a16="http://schemas.microsoft.com/office/drawing/2014/main" val="10000"/>
                  </a:ext>
                </a:extLst>
              </a:tr>
              <a:tr h="507270">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合併營收</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10,070</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12,843</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11,345</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15,544</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24,181</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16,893</a:t>
                      </a:r>
                      <a:endParaRPr lang="en-US" altLang="zh-TW" sz="1800" b="0"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10,223</a:t>
                      </a:r>
                    </a:p>
                  </a:txBody>
                  <a:tcPr marL="6350" marR="6350" marT="6350" marB="0" anchor="ctr"/>
                </a:tc>
                <a:extLst>
                  <a:ext uri="{0D108BD9-81ED-4DB2-BD59-A6C34878D82A}">
                    <a16:rowId xmlns="" xmlns:a16="http://schemas.microsoft.com/office/drawing/2014/main" val="10001"/>
                  </a:ext>
                </a:extLst>
              </a:tr>
              <a:tr h="507270">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營業毛利</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1,813</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2,529</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2,382</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2,804</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5,586</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3,195</a:t>
                      </a:r>
                      <a:endParaRPr lang="en-US" altLang="zh-TW" sz="1800" b="0"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1,893</a:t>
                      </a:r>
                    </a:p>
                  </a:txBody>
                  <a:tcPr marL="6350" marR="6350" marT="6350" marB="0" anchor="ctr"/>
                </a:tc>
                <a:extLst>
                  <a:ext uri="{0D108BD9-81ED-4DB2-BD59-A6C34878D82A}">
                    <a16:rowId xmlns="" xmlns:a16="http://schemas.microsoft.com/office/drawing/2014/main" val="10002"/>
                  </a:ext>
                </a:extLst>
              </a:tr>
              <a:tr h="507270">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營業利益</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835</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1,457</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1,273</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1,470</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3,849</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1,806</a:t>
                      </a:r>
                      <a:endParaRPr lang="en-US" altLang="zh-TW" sz="1800" b="0"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826</a:t>
                      </a:r>
                    </a:p>
                  </a:txBody>
                  <a:tcPr marL="6350" marR="6350" marT="6350" marB="0" anchor="ctr"/>
                </a:tc>
                <a:extLst>
                  <a:ext uri="{0D108BD9-81ED-4DB2-BD59-A6C34878D82A}">
                    <a16:rowId xmlns="" xmlns:a16="http://schemas.microsoft.com/office/drawing/2014/main" val="10003"/>
                  </a:ext>
                </a:extLst>
              </a:tr>
              <a:tr h="507270">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歸屬母公司淨利</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743</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1,279</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898</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1,185</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3,396</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1,497</a:t>
                      </a:r>
                      <a:endParaRPr lang="en-US" altLang="zh-TW" sz="1800" b="0"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792</a:t>
                      </a:r>
                    </a:p>
                  </a:txBody>
                  <a:tcPr marL="6350" marR="6350" marT="6350" marB="0" anchor="ctr"/>
                </a:tc>
                <a:extLst>
                  <a:ext uri="{0D108BD9-81ED-4DB2-BD59-A6C34878D82A}">
                    <a16:rowId xmlns="" xmlns:a16="http://schemas.microsoft.com/office/drawing/2014/main" val="10004"/>
                  </a:ext>
                </a:extLst>
              </a:tr>
              <a:tr h="507270">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每股盈餘</a:t>
                      </a:r>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5.10</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7.81</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5.06</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6.39</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18.10</a:t>
                      </a:r>
                      <a:endParaRPr lang="en-US" altLang="zh-TW" sz="1800" b="1"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effectLst/>
                          <a:latin typeface="Times New Roman" panose="02020603050405020304" pitchFamily="18" charset="0"/>
                          <a:ea typeface="標楷體" panose="03000509000000000000" pitchFamily="65" charset="-120"/>
                          <a:cs typeface="Times New Roman" panose="02020603050405020304" pitchFamily="18" charset="0"/>
                        </a:rPr>
                        <a:t>7.87</a:t>
                      </a:r>
                      <a:endParaRPr lang="en-US" altLang="zh-TW" sz="1800" b="0" i="0" u="none" strike="noStrike" kern="120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4.16</a:t>
                      </a:r>
                    </a:p>
                  </a:txBody>
                  <a:tcPr marL="6350" marR="6350" marT="6350" marB="0" anchor="ctr"/>
                </a:tc>
                <a:extLst>
                  <a:ext uri="{0D108BD9-81ED-4DB2-BD59-A6C34878D82A}">
                    <a16:rowId xmlns="" xmlns:a16="http://schemas.microsoft.com/office/drawing/2014/main" val="10005"/>
                  </a:ext>
                </a:extLst>
              </a:tr>
              <a:tr h="380900">
                <a:tc>
                  <a:txBody>
                    <a:bodyPr/>
                    <a:lstStyle/>
                    <a:p>
                      <a:pPr algn="ctr" rtl="0" fontAlgn="ctr"/>
                      <a:endParaRPr lang="zh-TW" altLang="en-US" sz="700" b="1" i="0" u="none" strike="noStrike" dirty="0">
                        <a:solidFill>
                          <a:srgbClr val="96363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7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7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7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7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24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2400" b="1" i="0" u="none" strike="noStrike" kern="1200" baseline="0" dirty="0">
                        <a:solidFill>
                          <a:srgbClr val="86302E"/>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 xmlns:a16="http://schemas.microsoft.com/office/drawing/2014/main" val="10006"/>
                  </a:ext>
                </a:extLst>
              </a:tr>
              <a:tr h="507270">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營業毛利率</a:t>
                      </a:r>
                      <a:r>
                        <a:rPr lang="en-US" altLang="zh-TW"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18.0</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19.7</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21.0</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18.0</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23.1</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18.5</a:t>
                      </a:r>
                    </a:p>
                  </a:txBody>
                  <a:tcPr marL="6350" marR="6350" marT="6350" marB="0" anchor="ctr"/>
                </a:tc>
                <a:extLst>
                  <a:ext uri="{0D108BD9-81ED-4DB2-BD59-A6C34878D82A}">
                    <a16:rowId xmlns="" xmlns:a16="http://schemas.microsoft.com/office/drawing/2014/main" val="10007"/>
                  </a:ext>
                </a:extLst>
              </a:tr>
              <a:tr h="365416">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營業利益率</a:t>
                      </a:r>
                      <a:r>
                        <a:rPr lang="en-US" altLang="zh-TW"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8.3</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11.3</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11.2</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9.5</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15.9</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10.7</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8.1</a:t>
                      </a:r>
                    </a:p>
                  </a:txBody>
                  <a:tcPr marL="6350" marR="6350" marT="6350" marB="0" anchor="ctr"/>
                </a:tc>
                <a:extLst>
                  <a:ext uri="{0D108BD9-81ED-4DB2-BD59-A6C34878D82A}">
                    <a16:rowId xmlns="" xmlns:a16="http://schemas.microsoft.com/office/drawing/2014/main" val="10008"/>
                  </a:ext>
                </a:extLst>
              </a:tr>
              <a:tr h="507270">
                <a:tc>
                  <a:txBody>
                    <a:bodyPr/>
                    <a:lstStyle/>
                    <a:p>
                      <a:pPr algn="ctr" rtl="0" fontAlgn="ctr"/>
                      <a:r>
                        <a:rPr lang="zh-TW" altLang="en-US"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歸屬母公司淨利率</a:t>
                      </a:r>
                      <a:r>
                        <a:rPr lang="en-US" altLang="zh-TW" sz="180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i="0" u="none" strike="noStrike"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7.4</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7.9</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7.6</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14.0</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8.9</a:t>
                      </a:r>
                      <a:endParaRPr lang="en-US" altLang="zh-TW" sz="1800" b="0" i="0"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algn="ctr" defTabSz="914423" rtl="0" eaLnBrk="1" fontAlgn="ctr" latinLnBrk="0" hangingPunct="1"/>
                      <a:r>
                        <a:rPr lang="en-US" altLang="zh-TW" sz="1800" b="1" u="none" strike="noStrike" kern="1200" dirty="0">
                          <a:solidFill>
                            <a:schemeClr val="accent5">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7.7</a:t>
                      </a:r>
                    </a:p>
                  </a:txBody>
                  <a:tcPr marL="6350" marR="6350" marT="6350" marB="0" anchor="ctr"/>
                </a:tc>
                <a:extLst>
                  <a:ext uri="{0D108BD9-81ED-4DB2-BD59-A6C34878D82A}">
                    <a16:rowId xmlns="" xmlns:a16="http://schemas.microsoft.com/office/drawing/2014/main" val="10009"/>
                  </a:ext>
                </a:extLst>
              </a:tr>
            </a:tbl>
          </a:graphicData>
        </a:graphic>
      </p:graphicFrame>
      <p:sp>
        <p:nvSpPr>
          <p:cNvPr id="7" name="文字方塊 6"/>
          <p:cNvSpPr txBox="1"/>
          <p:nvPr/>
        </p:nvSpPr>
        <p:spPr>
          <a:xfrm>
            <a:off x="9753600" y="842305"/>
            <a:ext cx="1800493"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109049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0">
            <a:extLst>
              <a:ext uri="{FF2B5EF4-FFF2-40B4-BE49-F238E27FC236}">
                <a16:creationId xmlns="" xmlns:a16="http://schemas.microsoft.com/office/drawing/2014/main" id="{24AB76CC-DF0F-428E-9EEA-692E06A70CFD}"/>
              </a:ext>
            </a:extLst>
          </p:cNvPr>
          <p:cNvGrpSpPr/>
          <p:nvPr/>
        </p:nvGrpSpPr>
        <p:grpSpPr>
          <a:xfrm>
            <a:off x="307723" y="220674"/>
            <a:ext cx="2183781" cy="646331"/>
            <a:chOff x="568443" y="207973"/>
            <a:chExt cx="2183781" cy="646332"/>
          </a:xfrm>
        </p:grpSpPr>
        <p:sp>
          <p:nvSpPr>
            <p:cNvPr id="5" name="文本框 23">
              <a:extLst>
                <a:ext uri="{FF2B5EF4-FFF2-40B4-BE49-F238E27FC236}">
                  <a16:creationId xmlns="" xmlns:a16="http://schemas.microsoft.com/office/drawing/2014/main" id="{72522057-64A4-461F-82BE-787869ACF4ED}"/>
                </a:ext>
              </a:extLst>
            </p:cNvPr>
            <p:cNvSpPr txBox="1"/>
            <p:nvPr/>
          </p:nvSpPr>
          <p:spPr>
            <a:xfrm>
              <a:off x="720899" y="207973"/>
              <a:ext cx="2031325" cy="646332"/>
            </a:xfrm>
            <a:prstGeom prst="rect">
              <a:avLst/>
            </a:prstGeom>
            <a:noFill/>
          </p:spPr>
          <p:txBody>
            <a:bodyPr wrap="none" rtlCol="0">
              <a:spAutoFit/>
            </a:bodyPr>
            <a:lstStyle/>
            <a:p>
              <a:r>
                <a:rPr lang="zh-TW"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rPr>
                <a:t>免責聲明</a:t>
              </a:r>
              <a:endParaRPr lang="zh-CN"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sp>
          <p:nvSpPr>
            <p:cNvPr id="6" name="等腰三角形 5">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grpSp>
      <p:sp>
        <p:nvSpPr>
          <p:cNvPr id="8" name="TextBox 8"/>
          <p:cNvSpPr txBox="1"/>
          <p:nvPr/>
        </p:nvSpPr>
        <p:spPr>
          <a:xfrm>
            <a:off x="964675" y="1040426"/>
            <a:ext cx="10512621" cy="5221942"/>
          </a:xfrm>
          <a:prstGeom prst="rect">
            <a:avLst/>
          </a:prstGeom>
          <a:noFill/>
        </p:spPr>
        <p:txBody>
          <a:bodyPr wrap="square" lIns="108000" rIns="108000" rtlCol="0">
            <a:spAutoFit/>
          </a:bodyPr>
          <a:lstStyle/>
          <a:p>
            <a:pPr marL="359994" indent="-359994" algn="just">
              <a:lnSpc>
                <a:spcPts val="4000"/>
              </a:lnSpc>
              <a:buFont typeface="Arial" pitchFamily="34" charset="0"/>
              <a:buChar char="•"/>
            </a:pPr>
            <a:r>
              <a:rPr lang="zh-TW" altLang="en-US" sz="2000" dirty="0">
                <a:solidFill>
                  <a:srgbClr val="333333"/>
                </a:solidFill>
                <a:latin typeface="標楷體" panose="03000509000000000000" pitchFamily="65" charset="-120"/>
                <a:ea typeface="標楷體" panose="03000509000000000000" pitchFamily="65" charset="-120"/>
              </a:rPr>
              <a:t>本資料由鈺齊國際股份有限公司（以下稱「本公司」）製作，且未經獨立查證。本簡報資料所提供資訊，包含前瞻性看法以及展望，反應本公司截至目前為止對於未來的看法。這些前瞻性看法及展望可能因各種無法掌控的風險、不確定與不同假設等狀況而超出本公司的判斷，導致實際結果將可能有所出入或是不依預期發生；讀者不應完全依賴此簡報資訊做其投資決策。</a:t>
            </a:r>
            <a:endParaRPr lang="en-US" altLang="zh-TW" sz="2000" dirty="0">
              <a:solidFill>
                <a:srgbClr val="333333"/>
              </a:solidFill>
              <a:latin typeface="標楷體" panose="03000509000000000000" pitchFamily="65" charset="-120"/>
              <a:ea typeface="標楷體" panose="03000509000000000000" pitchFamily="65" charset="-120"/>
            </a:endParaRPr>
          </a:p>
          <a:p>
            <a:pPr marL="359994" indent="-359994" algn="just">
              <a:lnSpc>
                <a:spcPts val="4000"/>
              </a:lnSpc>
              <a:buFont typeface="Arial" pitchFamily="34" charset="0"/>
              <a:buChar char="•"/>
            </a:pPr>
            <a:r>
              <a:rPr lang="zh-TW" altLang="en-US" sz="2000" dirty="0">
                <a:solidFill>
                  <a:srgbClr val="333333"/>
                </a:solidFill>
                <a:latin typeface="標楷體" panose="03000509000000000000" pitchFamily="65" charset="-120"/>
                <a:ea typeface="標楷體" panose="03000509000000000000" pitchFamily="65" charset="-120"/>
              </a:rPr>
              <a:t>對於簡報中的內容，未來若有任何變更或調整，本公司不負責隨時提醒、更新或更正。本公司及其任何關係企業、顧問或代表人對於本資料中所呈現或包含之任何資訊造成的任何損失概不負責。</a:t>
            </a:r>
            <a:endParaRPr lang="en-US" altLang="zh-TW" sz="2000" dirty="0">
              <a:solidFill>
                <a:srgbClr val="333333"/>
              </a:solidFill>
              <a:latin typeface="標楷體" panose="03000509000000000000" pitchFamily="65" charset="-120"/>
              <a:ea typeface="標楷體" panose="03000509000000000000" pitchFamily="65" charset="-120"/>
            </a:endParaRPr>
          </a:p>
          <a:p>
            <a:pPr marL="359994" indent="-359994" algn="just">
              <a:lnSpc>
                <a:spcPts val="4000"/>
              </a:lnSpc>
              <a:buFont typeface="Arial" pitchFamily="34" charset="0"/>
              <a:buChar char="•"/>
            </a:pPr>
            <a:r>
              <a:rPr lang="zh-TW" altLang="en-US" sz="2000" dirty="0">
                <a:solidFill>
                  <a:srgbClr val="333333"/>
                </a:solidFill>
                <a:latin typeface="標楷體" panose="03000509000000000000" pitchFamily="65" charset="-120"/>
                <a:ea typeface="標楷體" panose="03000509000000000000" pitchFamily="65" charset="-120"/>
              </a:rPr>
              <a:t>本資料中呈現或包含之資訊可不經通知加以變更，且不保證其正確性。本資料不構成證券發行邀約。</a:t>
            </a:r>
          </a:p>
        </p:txBody>
      </p:sp>
    </p:spTree>
    <p:extLst>
      <p:ext uri="{BB962C8B-B14F-4D97-AF65-F5344CB8AC3E}">
        <p14:creationId xmlns:p14="http://schemas.microsoft.com/office/powerpoint/2010/main" val="215381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5A199CB-784D-5AE7-B44C-FE05B8600AD4}"/>
            </a:ext>
          </a:extLst>
        </p:cNvPr>
        <p:cNvGrpSpPr/>
        <p:nvPr/>
      </p:nvGrpSpPr>
      <p:grpSpPr>
        <a:xfrm>
          <a:off x="0" y="0"/>
          <a:ext cx="0" cy="0"/>
          <a:chOff x="0" y="0"/>
          <a:chExt cx="0" cy="0"/>
        </a:xfrm>
      </p:grpSpPr>
      <p:graphicFrame>
        <p:nvGraphicFramePr>
          <p:cNvPr id="4" name="圖表 3">
            <a:extLst>
              <a:ext uri="{FF2B5EF4-FFF2-40B4-BE49-F238E27FC236}">
                <a16:creationId xmlns="" xmlns:a16="http://schemas.microsoft.com/office/drawing/2014/main" id="{4FD353E2-A1A7-9F60-72A3-849304A67A7B}"/>
              </a:ext>
            </a:extLst>
          </p:cNvPr>
          <p:cNvGraphicFramePr>
            <a:graphicFrameLocks/>
          </p:cNvGraphicFramePr>
          <p:nvPr>
            <p:extLst>
              <p:ext uri="{D42A27DB-BD31-4B8C-83A1-F6EECF244321}">
                <p14:modId xmlns:p14="http://schemas.microsoft.com/office/powerpoint/2010/main" val="3663244788"/>
              </p:ext>
            </p:extLst>
          </p:nvPr>
        </p:nvGraphicFramePr>
        <p:xfrm>
          <a:off x="977774" y="1131682"/>
          <a:ext cx="10610661" cy="5404920"/>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a:extLst>
              <a:ext uri="{FF2B5EF4-FFF2-40B4-BE49-F238E27FC236}">
                <a16:creationId xmlns="" xmlns:a16="http://schemas.microsoft.com/office/drawing/2014/main" id="{ED3D26DA-E9C9-5481-6961-E218309FDB08}"/>
              </a:ext>
            </a:extLst>
          </p:cNvPr>
          <p:cNvSpPr txBox="1"/>
          <p:nvPr/>
        </p:nvSpPr>
        <p:spPr>
          <a:xfrm>
            <a:off x="10098817" y="823905"/>
            <a:ext cx="198002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Calibri" panose="020F0502020204030204"/>
                <a:ea typeface="標楷體" panose="03000509000000000000" pitchFamily="65" charset="-120"/>
                <a:cs typeface="+mn-cs"/>
              </a:rPr>
              <a:t>單位：新台幣億元</a:t>
            </a:r>
            <a: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TW" altLang="en-US" sz="1400" b="0" i="0" u="none" strike="noStrike" kern="1200" cap="none" spc="0" normalizeH="0" baseline="0" noProof="0" dirty="0">
              <a:ln>
                <a:noFill/>
              </a:ln>
              <a:solidFill>
                <a:prstClr val="black"/>
              </a:solidFill>
              <a:effectLst/>
              <a:uLnTx/>
              <a:uFillTx/>
              <a:latin typeface="Calibri" panose="020F0502020204030204"/>
              <a:ea typeface="標楷體" panose="03000509000000000000" pitchFamily="65" charset="-120"/>
              <a:cs typeface="+mn-cs"/>
            </a:endParaRPr>
          </a:p>
        </p:txBody>
      </p:sp>
      <p:grpSp>
        <p:nvGrpSpPr>
          <p:cNvPr id="11" name="组合 20">
            <a:extLst>
              <a:ext uri="{FF2B5EF4-FFF2-40B4-BE49-F238E27FC236}">
                <a16:creationId xmlns="" xmlns:a16="http://schemas.microsoft.com/office/drawing/2014/main" id="{7A8ADBE1-EB25-DCF3-CB62-D2552C2CEE36}"/>
              </a:ext>
            </a:extLst>
          </p:cNvPr>
          <p:cNvGrpSpPr/>
          <p:nvPr/>
        </p:nvGrpSpPr>
        <p:grpSpPr>
          <a:xfrm>
            <a:off x="307723" y="220674"/>
            <a:ext cx="4787058" cy="646331"/>
            <a:chOff x="568443" y="207973"/>
            <a:chExt cx="4787058" cy="646332"/>
          </a:xfrm>
        </p:grpSpPr>
        <p:sp>
          <p:nvSpPr>
            <p:cNvPr id="12" name="文本框 23">
              <a:extLst>
                <a:ext uri="{FF2B5EF4-FFF2-40B4-BE49-F238E27FC236}">
                  <a16:creationId xmlns="" xmlns:a16="http://schemas.microsoft.com/office/drawing/2014/main" id="{53CBC516-4C7D-357A-65BD-B42BC4A2509B}"/>
                </a:ext>
              </a:extLst>
            </p:cNvPr>
            <p:cNvSpPr txBox="1"/>
            <p:nvPr/>
          </p:nvSpPr>
          <p:spPr>
            <a:xfrm>
              <a:off x="720899" y="207973"/>
              <a:ext cx="4634602"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5B9BD5">
                      <a:lumMod val="50000"/>
                    </a:srgbClr>
                  </a:solidFill>
                  <a:effectLst/>
                  <a:uLnTx/>
                  <a:uFillTx/>
                  <a:latin typeface="Calibri" panose="020F0502020204030204"/>
                  <a:ea typeface="標楷體" panose="03000509000000000000" pitchFamily="65" charset="-120"/>
                  <a:sym typeface="FZHei-B01S" panose="02010601030101010101" pitchFamily="2" charset="-122"/>
                </a:rPr>
                <a:t>歷年財務資訊概要</a:t>
              </a:r>
              <a:r>
                <a:rPr kumimoji="0" lang="en-US" altLang="zh-TW" sz="3600" b="1" i="0" u="none" strike="noStrike" kern="1200" cap="none" spc="0" normalizeH="0" baseline="0" noProof="0" dirty="0">
                  <a:ln>
                    <a:noFill/>
                  </a:ln>
                  <a:solidFill>
                    <a:srgbClr val="5B9BD5">
                      <a:lumMod val="50000"/>
                    </a:srgbClr>
                  </a:solidFill>
                  <a:effectLst/>
                  <a:uLnTx/>
                  <a:uFillTx/>
                  <a:latin typeface="Calibri" panose="020F0502020204030204"/>
                  <a:ea typeface="標楷體" panose="03000509000000000000" pitchFamily="65" charset="-120"/>
                  <a:sym typeface="FZHei-B01S" panose="02010601030101010101" pitchFamily="2" charset="-122"/>
                </a:rPr>
                <a:t>(</a:t>
              </a:r>
              <a:r>
                <a:rPr kumimoji="0" lang="zh-TW" altLang="en-US" sz="3600" b="1" i="0" u="none" strike="noStrike" kern="1200" cap="none" spc="0" normalizeH="0" baseline="0" noProof="0" dirty="0">
                  <a:ln>
                    <a:noFill/>
                  </a:ln>
                  <a:solidFill>
                    <a:srgbClr val="5B9BD5">
                      <a:lumMod val="50000"/>
                    </a:srgbClr>
                  </a:solidFill>
                  <a:effectLst/>
                  <a:uLnTx/>
                  <a:uFillTx/>
                  <a:latin typeface="Calibri" panose="020F0502020204030204"/>
                  <a:ea typeface="標楷體" panose="03000509000000000000" pitchFamily="65" charset="-120"/>
                  <a:sym typeface="FZHei-B01S" panose="02010601030101010101" pitchFamily="2" charset="-122"/>
                </a:rPr>
                <a:t>二</a:t>
              </a:r>
              <a:r>
                <a:rPr kumimoji="0" lang="en-US" altLang="zh-TW" sz="3600" b="1" i="0" u="none" strike="noStrike" kern="1200" cap="none" spc="0" normalizeH="0" baseline="0" noProof="0" dirty="0">
                  <a:ln>
                    <a:noFill/>
                  </a:ln>
                  <a:solidFill>
                    <a:srgbClr val="5B9BD5">
                      <a:lumMod val="50000"/>
                    </a:srgbClr>
                  </a:solidFill>
                  <a:effectLst/>
                  <a:uLnTx/>
                  <a:uFillTx/>
                  <a:latin typeface="Calibri" panose="020F0502020204030204"/>
                  <a:ea typeface="標楷體" panose="03000509000000000000" pitchFamily="65" charset="-120"/>
                  <a:sym typeface="FZHei-B01S" panose="02010601030101010101" pitchFamily="2" charset="-122"/>
                </a:rPr>
                <a:t>)</a:t>
              </a:r>
              <a:endParaRPr kumimoji="0" lang="zh-CN" altLang="en-US" sz="3600" b="1" i="0" u="none" strike="noStrike" kern="1200" cap="none" spc="0" normalizeH="0" baseline="0" noProof="0" dirty="0">
                <a:ln>
                  <a:noFill/>
                </a:ln>
                <a:solidFill>
                  <a:srgbClr val="5B9BD5">
                    <a:lumMod val="50000"/>
                  </a:srgbClr>
                </a:solidFill>
                <a:effectLst/>
                <a:uLnTx/>
                <a:uFillTx/>
                <a:latin typeface="Calibri" panose="020F0502020204030204"/>
                <a:ea typeface="標楷體" panose="03000509000000000000" pitchFamily="65" charset="-120"/>
                <a:sym typeface="FZHei-B01S" panose="02010601030101010101" pitchFamily="2" charset="-122"/>
              </a:endParaRPr>
            </a:p>
          </p:txBody>
        </p:sp>
        <p:sp>
          <p:nvSpPr>
            <p:cNvPr id="13" name="等腰三角形 12">
              <a:extLst>
                <a:ext uri="{FF2B5EF4-FFF2-40B4-BE49-F238E27FC236}">
                  <a16:creationId xmlns="" xmlns:a16="http://schemas.microsoft.com/office/drawing/2014/main" id="{FB884AA2-C4E3-7758-2549-664E325BC7B3}"/>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extLst>
      <p:ext uri="{BB962C8B-B14F-4D97-AF65-F5344CB8AC3E}">
        <p14:creationId xmlns:p14="http://schemas.microsoft.com/office/powerpoint/2010/main" val="103031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圖表 9"/>
          <p:cNvGraphicFramePr/>
          <p:nvPr>
            <p:extLst>
              <p:ext uri="{D42A27DB-BD31-4B8C-83A1-F6EECF244321}">
                <p14:modId xmlns:p14="http://schemas.microsoft.com/office/powerpoint/2010/main" val="4079109715"/>
              </p:ext>
            </p:extLst>
          </p:nvPr>
        </p:nvGraphicFramePr>
        <p:xfrm>
          <a:off x="639619" y="1063370"/>
          <a:ext cx="5181599" cy="2742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 10"/>
          <p:cNvGraphicFramePr/>
          <p:nvPr>
            <p:extLst>
              <p:ext uri="{D42A27DB-BD31-4B8C-83A1-F6EECF244321}">
                <p14:modId xmlns:p14="http://schemas.microsoft.com/office/powerpoint/2010/main" val="3513920310"/>
              </p:ext>
            </p:extLst>
          </p:nvPr>
        </p:nvGraphicFramePr>
        <p:xfrm>
          <a:off x="5914768" y="988800"/>
          <a:ext cx="5033317" cy="2685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11"/>
          <p:cNvGraphicFramePr/>
          <p:nvPr>
            <p:extLst>
              <p:ext uri="{D42A27DB-BD31-4B8C-83A1-F6EECF244321}">
                <p14:modId xmlns:p14="http://schemas.microsoft.com/office/powerpoint/2010/main" val="1007588247"/>
              </p:ext>
            </p:extLst>
          </p:nvPr>
        </p:nvGraphicFramePr>
        <p:xfrm>
          <a:off x="856735" y="3875903"/>
          <a:ext cx="4917989" cy="255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圖表 12"/>
          <p:cNvGraphicFramePr/>
          <p:nvPr>
            <p:extLst>
              <p:ext uri="{D42A27DB-BD31-4B8C-83A1-F6EECF244321}">
                <p14:modId xmlns:p14="http://schemas.microsoft.com/office/powerpoint/2010/main" val="1326201654"/>
              </p:ext>
            </p:extLst>
          </p:nvPr>
        </p:nvGraphicFramePr>
        <p:xfrm>
          <a:off x="6227804" y="3912973"/>
          <a:ext cx="4917989" cy="2557848"/>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组合 20">
            <a:extLst>
              <a:ext uri="{FF2B5EF4-FFF2-40B4-BE49-F238E27FC236}">
                <a16:creationId xmlns="" xmlns:a16="http://schemas.microsoft.com/office/drawing/2014/main" id="{24AB76CC-DF0F-428E-9EEA-692E06A70CFD}"/>
              </a:ext>
            </a:extLst>
          </p:cNvPr>
          <p:cNvGrpSpPr/>
          <p:nvPr/>
        </p:nvGrpSpPr>
        <p:grpSpPr>
          <a:xfrm>
            <a:off x="307723" y="220674"/>
            <a:ext cx="4787058" cy="646331"/>
            <a:chOff x="568443" y="207973"/>
            <a:chExt cx="4787058" cy="646332"/>
          </a:xfrm>
        </p:grpSpPr>
        <p:sp>
          <p:nvSpPr>
            <p:cNvPr id="15" name="文本框 23">
              <a:extLst>
                <a:ext uri="{FF2B5EF4-FFF2-40B4-BE49-F238E27FC236}">
                  <a16:creationId xmlns="" xmlns:a16="http://schemas.microsoft.com/office/drawing/2014/main" id="{72522057-64A4-461F-82BE-787869ACF4ED}"/>
                </a:ext>
              </a:extLst>
            </p:cNvPr>
            <p:cNvSpPr txBox="1"/>
            <p:nvPr/>
          </p:nvSpPr>
          <p:spPr>
            <a:xfrm>
              <a:off x="720899" y="207973"/>
              <a:ext cx="4634602"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歷年財務資訊概要</a:t>
              </a:r>
              <a:r>
                <a:rPr lang="en-US" altLang="zh-TW" dirty="0">
                  <a:sym typeface="FZHei-B01S" panose="02010601030101010101" pitchFamily="2" charset="-122"/>
                </a:rPr>
                <a:t>(</a:t>
              </a:r>
              <a:r>
                <a:rPr lang="zh-TW" altLang="en-US" dirty="0">
                  <a:sym typeface="FZHei-B01S" panose="02010601030101010101" pitchFamily="2" charset="-122"/>
                </a:rPr>
                <a:t>三</a:t>
              </a:r>
              <a:r>
                <a:rPr lang="en-US" altLang="zh-TW" dirty="0">
                  <a:sym typeface="FZHei-B01S" panose="02010601030101010101" pitchFamily="2" charset="-122"/>
                </a:rPr>
                <a:t>)</a:t>
              </a:r>
              <a:endParaRPr lang="zh-CN" altLang="en-US" dirty="0">
                <a:sym typeface="FZHei-B01S" panose="02010601030101010101" pitchFamily="2" charset="-122"/>
              </a:endParaRPr>
            </a:p>
          </p:txBody>
        </p:sp>
        <p:sp>
          <p:nvSpPr>
            <p:cNvPr id="16" name="等腰三角形 15">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 name="文字方塊 1"/>
          <p:cNvSpPr txBox="1"/>
          <p:nvPr/>
        </p:nvSpPr>
        <p:spPr>
          <a:xfrm>
            <a:off x="8929497" y="559228"/>
            <a:ext cx="2159566"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單位：新台幣百萬元；％</a:t>
            </a:r>
          </a:p>
        </p:txBody>
      </p:sp>
    </p:spTree>
    <p:extLst>
      <p:ext uri="{BB962C8B-B14F-4D97-AF65-F5344CB8AC3E}">
        <p14:creationId xmlns:p14="http://schemas.microsoft.com/office/powerpoint/2010/main" val="169190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 xmlns:a16="http://schemas.microsoft.com/office/drawing/2014/main" id="{24AB76CC-DF0F-428E-9EEA-692E06A70CFD}"/>
              </a:ext>
            </a:extLst>
          </p:cNvPr>
          <p:cNvGrpSpPr/>
          <p:nvPr/>
        </p:nvGrpSpPr>
        <p:grpSpPr>
          <a:xfrm>
            <a:off x="307723" y="220674"/>
            <a:ext cx="4787058" cy="646331"/>
            <a:chOff x="568443" y="207973"/>
            <a:chExt cx="4787058" cy="646332"/>
          </a:xfrm>
        </p:grpSpPr>
        <p:sp>
          <p:nvSpPr>
            <p:cNvPr id="15" name="文本框 23">
              <a:extLst>
                <a:ext uri="{FF2B5EF4-FFF2-40B4-BE49-F238E27FC236}">
                  <a16:creationId xmlns="" xmlns:a16="http://schemas.microsoft.com/office/drawing/2014/main" id="{72522057-64A4-461F-82BE-787869ACF4ED}"/>
                </a:ext>
              </a:extLst>
            </p:cNvPr>
            <p:cNvSpPr txBox="1"/>
            <p:nvPr/>
          </p:nvSpPr>
          <p:spPr>
            <a:xfrm>
              <a:off x="720899" y="207973"/>
              <a:ext cx="4634602"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歷年財務資訊概要</a:t>
              </a:r>
              <a:r>
                <a:rPr lang="en-US" altLang="zh-TW" dirty="0">
                  <a:sym typeface="FZHei-B01S" panose="02010601030101010101" pitchFamily="2" charset="-122"/>
                </a:rPr>
                <a:t>(</a:t>
              </a:r>
              <a:r>
                <a:rPr lang="zh-TW" altLang="en-US" dirty="0">
                  <a:sym typeface="FZHei-B01S" panose="02010601030101010101" pitchFamily="2" charset="-122"/>
                </a:rPr>
                <a:t>四</a:t>
              </a:r>
              <a:r>
                <a:rPr lang="en-US" altLang="zh-TW" dirty="0">
                  <a:sym typeface="FZHei-B01S" panose="02010601030101010101" pitchFamily="2" charset="-122"/>
                </a:rPr>
                <a:t>)</a:t>
              </a:r>
              <a:endParaRPr lang="zh-CN" altLang="en-US" dirty="0">
                <a:sym typeface="FZHei-B01S" panose="02010601030101010101" pitchFamily="2" charset="-122"/>
              </a:endParaRPr>
            </a:p>
          </p:txBody>
        </p:sp>
        <p:sp>
          <p:nvSpPr>
            <p:cNvPr id="16" name="等腰三角形 15">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17" name="圖表 16"/>
          <p:cNvGraphicFramePr/>
          <p:nvPr>
            <p:extLst>
              <p:ext uri="{D42A27DB-BD31-4B8C-83A1-F6EECF244321}">
                <p14:modId xmlns:p14="http://schemas.microsoft.com/office/powerpoint/2010/main" val="3095284862"/>
              </p:ext>
            </p:extLst>
          </p:nvPr>
        </p:nvGraphicFramePr>
        <p:xfrm>
          <a:off x="728421" y="972506"/>
          <a:ext cx="5222928" cy="3072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圖表 17"/>
          <p:cNvGraphicFramePr/>
          <p:nvPr>
            <p:extLst>
              <p:ext uri="{D42A27DB-BD31-4B8C-83A1-F6EECF244321}">
                <p14:modId xmlns:p14="http://schemas.microsoft.com/office/powerpoint/2010/main" val="1509765785"/>
              </p:ext>
            </p:extLst>
          </p:nvPr>
        </p:nvGraphicFramePr>
        <p:xfrm>
          <a:off x="797560" y="3968593"/>
          <a:ext cx="5222928" cy="2725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圖表 18"/>
          <p:cNvGraphicFramePr/>
          <p:nvPr>
            <p:extLst>
              <p:ext uri="{D42A27DB-BD31-4B8C-83A1-F6EECF244321}">
                <p14:modId xmlns:p14="http://schemas.microsoft.com/office/powerpoint/2010/main" val="1973062261"/>
              </p:ext>
            </p:extLst>
          </p:nvPr>
        </p:nvGraphicFramePr>
        <p:xfrm>
          <a:off x="5928606" y="3868937"/>
          <a:ext cx="5222928" cy="2921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圖表 19"/>
          <p:cNvGraphicFramePr/>
          <p:nvPr>
            <p:extLst>
              <p:ext uri="{D42A27DB-BD31-4B8C-83A1-F6EECF244321}">
                <p14:modId xmlns:p14="http://schemas.microsoft.com/office/powerpoint/2010/main" val="2842800704"/>
              </p:ext>
            </p:extLst>
          </p:nvPr>
        </p:nvGraphicFramePr>
        <p:xfrm>
          <a:off x="5704964" y="1163926"/>
          <a:ext cx="5597020" cy="2725321"/>
        </p:xfrm>
        <a:graphic>
          <a:graphicData uri="http://schemas.openxmlformats.org/drawingml/2006/chart">
            <c:chart xmlns:c="http://schemas.openxmlformats.org/drawingml/2006/chart" xmlns:r="http://schemas.openxmlformats.org/officeDocument/2006/relationships" r:id="rId5"/>
          </a:graphicData>
        </a:graphic>
      </p:graphicFrame>
      <p:sp>
        <p:nvSpPr>
          <p:cNvPr id="21" name="文字方塊 11"/>
          <p:cNvSpPr txBox="1"/>
          <p:nvPr/>
        </p:nvSpPr>
        <p:spPr>
          <a:xfrm>
            <a:off x="7092488" y="4758978"/>
            <a:ext cx="5102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286"/>
            <a:r>
              <a:rPr lang="en-US" altLang="zh-TW" sz="1400" b="1" dirty="0">
                <a:solidFill>
                  <a:srgbClr val="4D1F1C"/>
                </a:solidFill>
                <a:latin typeface="Times New Roman" panose="02020603050405020304" pitchFamily="18" charset="0"/>
                <a:ea typeface="Arial Unicode MS"/>
                <a:cs typeface="Times New Roman" panose="02020603050405020304" pitchFamily="18" charset="0"/>
              </a:rPr>
              <a:t>41.1</a:t>
            </a:r>
            <a:endParaRPr lang="zh-TW" altLang="en-US" sz="1400" b="1" dirty="0">
              <a:solidFill>
                <a:srgbClr val="4D1F1C"/>
              </a:solidFill>
              <a:latin typeface="Times New Roman" panose="02020603050405020304" pitchFamily="18" charset="0"/>
              <a:ea typeface="Arial Unicode MS"/>
              <a:cs typeface="Times New Roman" panose="02020603050405020304" pitchFamily="18" charset="0"/>
            </a:endParaRPr>
          </a:p>
        </p:txBody>
      </p:sp>
      <p:sp>
        <p:nvSpPr>
          <p:cNvPr id="22" name="文字方塊 11"/>
          <p:cNvSpPr txBox="1"/>
          <p:nvPr/>
        </p:nvSpPr>
        <p:spPr>
          <a:xfrm>
            <a:off x="7576907" y="4871678"/>
            <a:ext cx="55070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286"/>
            <a:r>
              <a:rPr lang="en-US" altLang="zh-TW" sz="1400" b="1" dirty="0">
                <a:solidFill>
                  <a:srgbClr val="4D1F1C"/>
                </a:solidFill>
                <a:latin typeface="Times New Roman" panose="02020603050405020304" pitchFamily="18" charset="0"/>
                <a:ea typeface="Arial Unicode MS"/>
                <a:cs typeface="Times New Roman" panose="02020603050405020304" pitchFamily="18" charset="0"/>
              </a:rPr>
              <a:t>36.3</a:t>
            </a:r>
            <a:endParaRPr lang="zh-TW" altLang="en-US" sz="1400" b="1" dirty="0">
              <a:solidFill>
                <a:srgbClr val="4D1F1C"/>
              </a:solidFill>
              <a:latin typeface="Times New Roman" panose="02020603050405020304" pitchFamily="18" charset="0"/>
              <a:ea typeface="Arial Unicode MS"/>
              <a:cs typeface="Times New Roman" panose="02020603050405020304" pitchFamily="18" charset="0"/>
            </a:endParaRPr>
          </a:p>
        </p:txBody>
      </p:sp>
      <p:sp>
        <p:nvSpPr>
          <p:cNvPr id="23" name="文字方塊 22"/>
          <p:cNvSpPr txBox="1"/>
          <p:nvPr/>
        </p:nvSpPr>
        <p:spPr>
          <a:xfrm>
            <a:off x="8059258" y="4751556"/>
            <a:ext cx="519818" cy="307777"/>
          </a:xfrm>
          <a:prstGeom prst="rect">
            <a:avLst/>
          </a:prstGeom>
          <a:noFill/>
        </p:spPr>
        <p:txBody>
          <a:bodyPr wrap="square" rtlCol="0">
            <a:spAutoFit/>
          </a:bodyPr>
          <a:lstStyle>
            <a:defPPr>
              <a:defRPr lang="en-US"/>
            </a:defPPr>
            <a:lvl1pPr indent="0">
              <a:defRPr sz="1400" b="1">
                <a:latin typeface="Calibri"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pPr defTabSz="914286"/>
            <a:r>
              <a:rPr lang="en-US" altLang="zh-TW" dirty="0">
                <a:solidFill>
                  <a:srgbClr val="4D1F1C"/>
                </a:solidFill>
                <a:latin typeface="Times New Roman" panose="02020603050405020304" pitchFamily="18" charset="0"/>
                <a:ea typeface="Arial Unicode MS"/>
                <a:cs typeface="Times New Roman" panose="02020603050405020304" pitchFamily="18" charset="0"/>
              </a:rPr>
              <a:t>40.7</a:t>
            </a:r>
            <a:endParaRPr lang="zh-TW" altLang="en-US" dirty="0">
              <a:solidFill>
                <a:srgbClr val="4D1F1C"/>
              </a:solidFill>
              <a:latin typeface="Times New Roman" panose="02020603050405020304" pitchFamily="18" charset="0"/>
              <a:ea typeface="Arial Unicode MS"/>
              <a:cs typeface="Times New Roman" panose="02020603050405020304" pitchFamily="18" charset="0"/>
            </a:endParaRPr>
          </a:p>
        </p:txBody>
      </p:sp>
      <p:sp>
        <p:nvSpPr>
          <p:cNvPr id="12" name="文字方塊 11"/>
          <p:cNvSpPr txBox="1"/>
          <p:nvPr/>
        </p:nvSpPr>
        <p:spPr>
          <a:xfrm>
            <a:off x="10097262" y="559228"/>
            <a:ext cx="902811" cy="307777"/>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單位：％</a:t>
            </a:r>
          </a:p>
        </p:txBody>
      </p:sp>
    </p:spTree>
    <p:extLst>
      <p:ext uri="{BB962C8B-B14F-4D97-AF65-F5344CB8AC3E}">
        <p14:creationId xmlns:p14="http://schemas.microsoft.com/office/powerpoint/2010/main" val="103715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2183781" cy="646331"/>
            <a:chOff x="568443" y="207973"/>
            <a:chExt cx="2183781"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2031325"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股利政策</a:t>
              </a:r>
              <a:endParaRPr lang="zh-CN" altLang="en-US" dirty="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aphicFrame>
        <p:nvGraphicFramePr>
          <p:cNvPr id="8" name="圖表 7"/>
          <p:cNvGraphicFramePr>
            <a:graphicFrameLocks/>
          </p:cNvGraphicFramePr>
          <p:nvPr>
            <p:extLst>
              <p:ext uri="{D42A27DB-BD31-4B8C-83A1-F6EECF244321}">
                <p14:modId xmlns:p14="http://schemas.microsoft.com/office/powerpoint/2010/main" val="1910858336"/>
              </p:ext>
            </p:extLst>
          </p:nvPr>
        </p:nvGraphicFramePr>
        <p:xfrm>
          <a:off x="918101" y="867005"/>
          <a:ext cx="10396710" cy="542391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9741408" y="696001"/>
            <a:ext cx="1367682"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單位：</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(NT$)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元</a:t>
            </a:r>
          </a:p>
        </p:txBody>
      </p:sp>
      <p:sp>
        <p:nvSpPr>
          <p:cNvPr id="7" name="文字方塊 6"/>
          <p:cNvSpPr txBox="1"/>
          <p:nvPr/>
        </p:nvSpPr>
        <p:spPr>
          <a:xfrm>
            <a:off x="244131" y="5316583"/>
            <a:ext cx="1569660" cy="369332"/>
          </a:xfrm>
          <a:prstGeom prst="rect">
            <a:avLst/>
          </a:prstGeom>
          <a:noFill/>
        </p:spPr>
        <p:txBody>
          <a:bodyPr wrap="none" rtlCol="0">
            <a:spAutoFit/>
          </a:bodyPr>
          <a:lstStyle/>
          <a:p>
            <a:r>
              <a:rPr lang="zh-TW" altLang="en-US" b="1" dirty="0">
                <a:solidFill>
                  <a:schemeClr val="accent4">
                    <a:lumMod val="75000"/>
                  </a:schemeClr>
                </a:solidFill>
                <a:latin typeface="標楷體" panose="03000509000000000000" pitchFamily="65" charset="-120"/>
                <a:ea typeface="標楷體" panose="03000509000000000000" pitchFamily="65" charset="-120"/>
              </a:rPr>
              <a:t>年度配發率：</a:t>
            </a:r>
          </a:p>
        </p:txBody>
      </p:sp>
    </p:spTree>
    <p:extLst>
      <p:ext uri="{BB962C8B-B14F-4D97-AF65-F5344CB8AC3E}">
        <p14:creationId xmlns:p14="http://schemas.microsoft.com/office/powerpoint/2010/main" val="397983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80F16ADF-029B-9653-CF98-1FF46F40FF8D}"/>
              </a:ext>
            </a:extLst>
          </p:cNvPr>
          <p:cNvPicPr>
            <a:picLocks noChangeAspect="1"/>
          </p:cNvPicPr>
          <p:nvPr/>
        </p:nvPicPr>
        <p:blipFill>
          <a:blip r:embed="rId2"/>
          <a:stretch>
            <a:fillRect/>
          </a:stretch>
        </p:blipFill>
        <p:spPr>
          <a:xfrm>
            <a:off x="3298480" y="0"/>
            <a:ext cx="5595040" cy="6858000"/>
          </a:xfrm>
          <a:prstGeom prst="rect">
            <a:avLst/>
          </a:prstGeom>
        </p:spPr>
      </p:pic>
      <p:grpSp>
        <p:nvGrpSpPr>
          <p:cNvPr id="4" name="组合 20">
            <a:extLst>
              <a:ext uri="{FF2B5EF4-FFF2-40B4-BE49-F238E27FC236}">
                <a16:creationId xmlns="" xmlns:a16="http://schemas.microsoft.com/office/drawing/2014/main" id="{27F0DF79-0E3E-1886-B534-2946368DB70B}"/>
              </a:ext>
            </a:extLst>
          </p:cNvPr>
          <p:cNvGrpSpPr/>
          <p:nvPr/>
        </p:nvGrpSpPr>
        <p:grpSpPr>
          <a:xfrm>
            <a:off x="307723" y="220674"/>
            <a:ext cx="1494490" cy="646331"/>
            <a:chOff x="568443" y="207973"/>
            <a:chExt cx="1494490" cy="646332"/>
          </a:xfrm>
        </p:grpSpPr>
        <p:sp>
          <p:nvSpPr>
            <p:cNvPr id="5" name="文本框 23">
              <a:extLst>
                <a:ext uri="{FF2B5EF4-FFF2-40B4-BE49-F238E27FC236}">
                  <a16:creationId xmlns="" xmlns:a16="http://schemas.microsoft.com/office/drawing/2014/main" id="{D1AF701A-C8AC-D92D-EB54-1DD3FFE3F2B2}"/>
                </a:ext>
              </a:extLst>
            </p:cNvPr>
            <p:cNvSpPr txBox="1"/>
            <p:nvPr/>
          </p:nvSpPr>
          <p:spPr>
            <a:xfrm>
              <a:off x="720899" y="207973"/>
              <a:ext cx="1342034"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附錄</a:t>
              </a:r>
              <a:r>
                <a:rPr lang="en-US" altLang="zh-TW" dirty="0">
                  <a:sym typeface="FZHei-B01S" panose="02010601030101010101" pitchFamily="2" charset="-122"/>
                </a:rPr>
                <a:t>1</a:t>
              </a:r>
              <a:endParaRPr lang="zh-CN" altLang="en-US" dirty="0">
                <a:sym typeface="FZHei-B01S" panose="02010601030101010101" pitchFamily="2" charset="-122"/>
              </a:endParaRPr>
            </a:p>
          </p:txBody>
        </p:sp>
        <p:sp>
          <p:nvSpPr>
            <p:cNvPr id="6" name="等腰三角形 5">
              <a:extLst>
                <a:ext uri="{FF2B5EF4-FFF2-40B4-BE49-F238E27FC236}">
                  <a16:creationId xmlns="" xmlns:a16="http://schemas.microsoft.com/office/drawing/2014/main" id="{2CBC73BD-5D03-9F37-EB56-A140403D3E42}"/>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extLst>
      <p:ext uri="{BB962C8B-B14F-4D97-AF65-F5344CB8AC3E}">
        <p14:creationId xmlns:p14="http://schemas.microsoft.com/office/powerpoint/2010/main" val="168742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CA4D8614-F094-17D8-3D05-EA265BDC00BC}"/>
              </a:ext>
            </a:extLst>
          </p:cNvPr>
          <p:cNvPicPr>
            <a:picLocks noChangeAspect="1"/>
          </p:cNvPicPr>
          <p:nvPr/>
        </p:nvPicPr>
        <p:blipFill>
          <a:blip r:embed="rId2"/>
          <a:srcRect t="727"/>
          <a:stretch/>
        </p:blipFill>
        <p:spPr>
          <a:xfrm>
            <a:off x="3096285" y="220675"/>
            <a:ext cx="5771877" cy="6379302"/>
          </a:xfrm>
          <a:prstGeom prst="rect">
            <a:avLst/>
          </a:prstGeom>
        </p:spPr>
      </p:pic>
      <p:grpSp>
        <p:nvGrpSpPr>
          <p:cNvPr id="4" name="组合 20">
            <a:extLst>
              <a:ext uri="{FF2B5EF4-FFF2-40B4-BE49-F238E27FC236}">
                <a16:creationId xmlns="" xmlns:a16="http://schemas.microsoft.com/office/drawing/2014/main" id="{246A5872-700D-E49A-E93A-06300DDA9398}"/>
              </a:ext>
            </a:extLst>
          </p:cNvPr>
          <p:cNvGrpSpPr/>
          <p:nvPr/>
        </p:nvGrpSpPr>
        <p:grpSpPr>
          <a:xfrm>
            <a:off x="307723" y="220674"/>
            <a:ext cx="1494490" cy="646331"/>
            <a:chOff x="568443" y="207973"/>
            <a:chExt cx="1494490" cy="646332"/>
          </a:xfrm>
        </p:grpSpPr>
        <p:sp>
          <p:nvSpPr>
            <p:cNvPr id="5" name="文本框 23">
              <a:extLst>
                <a:ext uri="{FF2B5EF4-FFF2-40B4-BE49-F238E27FC236}">
                  <a16:creationId xmlns="" xmlns:a16="http://schemas.microsoft.com/office/drawing/2014/main" id="{E2053BCA-0D12-99F4-75E6-D2060242DD5D}"/>
                </a:ext>
              </a:extLst>
            </p:cNvPr>
            <p:cNvSpPr txBox="1"/>
            <p:nvPr/>
          </p:nvSpPr>
          <p:spPr>
            <a:xfrm>
              <a:off x="720899" y="207973"/>
              <a:ext cx="1342034" cy="646332"/>
            </a:xfrm>
            <a:prstGeom prst="rect">
              <a:avLst/>
            </a:prstGeom>
            <a:noFill/>
          </p:spPr>
          <p:txBody>
            <a:bodyPr wrap="none" rtlCol="0">
              <a:spAutoFit/>
            </a:bodyPr>
            <a:lstStyle>
              <a:defPPr>
                <a:defRPr lang="zh-TW"/>
              </a:defPPr>
              <a:lvl1pPr>
                <a:defRPr sz="3600" b="1">
                  <a:solidFill>
                    <a:schemeClr val="accent1">
                      <a:lumMod val="50000"/>
                    </a:schemeClr>
                  </a:solidFill>
                  <a:ea typeface="標楷體" panose="03000509000000000000" pitchFamily="65" charset="-120"/>
                  <a:cs typeface="+mn-ea"/>
                </a:defRPr>
              </a:lvl1pPr>
            </a:lstStyle>
            <a:p>
              <a:r>
                <a:rPr lang="zh-TW" altLang="en-US" dirty="0">
                  <a:sym typeface="FZHei-B01S" panose="02010601030101010101" pitchFamily="2" charset="-122"/>
                </a:rPr>
                <a:t>附錄</a:t>
              </a:r>
              <a:r>
                <a:rPr lang="en-US" altLang="zh-TW" dirty="0">
                  <a:sym typeface="FZHei-B01S" panose="02010601030101010101" pitchFamily="2" charset="-122"/>
                </a:rPr>
                <a:t>2</a:t>
              </a:r>
              <a:endParaRPr lang="zh-CN" altLang="en-US" dirty="0">
                <a:sym typeface="FZHei-B01S" panose="02010601030101010101" pitchFamily="2" charset="-122"/>
              </a:endParaRPr>
            </a:p>
          </p:txBody>
        </p:sp>
        <p:sp>
          <p:nvSpPr>
            <p:cNvPr id="6" name="等腰三角形 5">
              <a:extLst>
                <a:ext uri="{FF2B5EF4-FFF2-40B4-BE49-F238E27FC236}">
                  <a16:creationId xmlns="" xmlns:a16="http://schemas.microsoft.com/office/drawing/2014/main" id="{F2AE1DEB-826C-821B-51B3-9491BF7614B1}"/>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extLst>
      <p:ext uri="{BB962C8B-B14F-4D97-AF65-F5344CB8AC3E}">
        <p14:creationId xmlns:p14="http://schemas.microsoft.com/office/powerpoint/2010/main" val="68738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0" y="2611395"/>
            <a:ext cx="12192000" cy="4246605"/>
            <a:chOff x="0" y="2611395"/>
            <a:chExt cx="12192000" cy="4246605"/>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b="49101"/>
            <a:stretch/>
          </p:blipFill>
          <p:spPr>
            <a:xfrm>
              <a:off x="2446638" y="3357708"/>
              <a:ext cx="6894407" cy="3496173"/>
            </a:xfrm>
            <a:prstGeom prst="rect">
              <a:avLst/>
            </a:prstGeom>
          </p:spPr>
        </p:pic>
        <p:sp>
          <p:nvSpPr>
            <p:cNvPr id="3" name="矩形 2"/>
            <p:cNvSpPr/>
            <p:nvPr/>
          </p:nvSpPr>
          <p:spPr>
            <a:xfrm>
              <a:off x="0" y="2611395"/>
              <a:ext cx="12192000" cy="424660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本框 7"/>
          <p:cNvSpPr txBox="1"/>
          <p:nvPr/>
        </p:nvSpPr>
        <p:spPr>
          <a:xfrm>
            <a:off x="3221525" y="777312"/>
            <a:ext cx="5748950" cy="2207240"/>
          </a:xfrm>
          <a:prstGeom prst="flowChartTerminator">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threePt" dir="t"/>
            </a:scene3d>
            <a:sp3d contourW="12700"/>
          </a:bodyPr>
          <a:lstStyle/>
          <a:p>
            <a:pPr algn="ctr"/>
            <a:r>
              <a:rPr lang="zh-TW" altLang="en-US"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謝謝聆聽</a:t>
            </a:r>
            <a:endParaRPr lang="en-US" altLang="zh-TW"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a:p>
            <a:pPr algn="ctr"/>
            <a:r>
              <a:rPr lang="en-US" altLang="zh-CN"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Q&amp;A</a:t>
            </a:r>
            <a:endParaRPr lang="zh-CN" altLang="en-US" sz="4800" b="1"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Tree>
    <p:extLst>
      <p:ext uri="{BB962C8B-B14F-4D97-AF65-F5344CB8AC3E}">
        <p14:creationId xmlns:p14="http://schemas.microsoft.com/office/powerpoint/2010/main" val="369115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3107111" cy="646331"/>
            <a:chOff x="568443" y="207973"/>
            <a:chExt cx="3107111"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2954655" cy="646332"/>
            </a:xfrm>
            <a:prstGeom prst="rect">
              <a:avLst/>
            </a:prstGeom>
            <a:noFill/>
          </p:spPr>
          <p:txBody>
            <a:bodyPr wrap="none" rtlCol="0">
              <a:spAutoFit/>
            </a:bodyPr>
            <a:lstStyle/>
            <a:p>
              <a:r>
                <a:rPr lang="zh-TW"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公司基本資料</a:t>
              </a:r>
              <a:endParaRPr lang="zh-CN"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FZHei-B01S" panose="02010601030101010101" pitchFamily="2" charset="-122"/>
                <a:cs typeface="Times New Roman" panose="02020603050405020304" pitchFamily="18" charset="0"/>
                <a:sym typeface="FZHei-B01S" panose="02010601030101010101" pitchFamily="2" charset="-122"/>
              </a:endParaRPr>
            </a:p>
          </p:txBody>
        </p:sp>
      </p:grpSp>
      <p:graphicFrame>
        <p:nvGraphicFramePr>
          <p:cNvPr id="5" name="表格 4"/>
          <p:cNvGraphicFramePr>
            <a:graphicFrameLocks noGrp="1"/>
          </p:cNvGraphicFramePr>
          <p:nvPr>
            <p:extLst>
              <p:ext uri="{D42A27DB-BD31-4B8C-83A1-F6EECF244321}">
                <p14:modId xmlns:p14="http://schemas.microsoft.com/office/powerpoint/2010/main" val="3486130635"/>
              </p:ext>
            </p:extLst>
          </p:nvPr>
        </p:nvGraphicFramePr>
        <p:xfrm>
          <a:off x="325476" y="1206541"/>
          <a:ext cx="11545327" cy="2864730"/>
        </p:xfrm>
        <a:graphic>
          <a:graphicData uri="http://schemas.openxmlformats.org/drawingml/2006/table">
            <a:tbl>
              <a:tblPr firstRow="1" bandRow="1">
                <a:tableStyleId>{BC89EF96-8CEA-46FF-86C4-4CE0E7609802}</a:tableStyleId>
              </a:tblPr>
              <a:tblGrid>
                <a:gridCol w="1461028">
                  <a:extLst>
                    <a:ext uri="{9D8B030D-6E8A-4147-A177-3AD203B41FA5}">
                      <a16:colId xmlns="" xmlns:a16="http://schemas.microsoft.com/office/drawing/2014/main" val="20000"/>
                    </a:ext>
                  </a:extLst>
                </a:gridCol>
                <a:gridCol w="3450949">
                  <a:extLst>
                    <a:ext uri="{9D8B030D-6E8A-4147-A177-3AD203B41FA5}">
                      <a16:colId xmlns="" xmlns:a16="http://schemas.microsoft.com/office/drawing/2014/main" val="20001"/>
                    </a:ext>
                  </a:extLst>
                </a:gridCol>
                <a:gridCol w="1041718">
                  <a:extLst>
                    <a:ext uri="{9D8B030D-6E8A-4147-A177-3AD203B41FA5}">
                      <a16:colId xmlns="" xmlns:a16="http://schemas.microsoft.com/office/drawing/2014/main" val="20002"/>
                    </a:ext>
                  </a:extLst>
                </a:gridCol>
                <a:gridCol w="1397908">
                  <a:extLst>
                    <a:ext uri="{9D8B030D-6E8A-4147-A177-3AD203B41FA5}">
                      <a16:colId xmlns="" xmlns:a16="http://schemas.microsoft.com/office/drawing/2014/main" val="20003"/>
                    </a:ext>
                  </a:extLst>
                </a:gridCol>
                <a:gridCol w="1397908">
                  <a:extLst>
                    <a:ext uri="{9D8B030D-6E8A-4147-A177-3AD203B41FA5}">
                      <a16:colId xmlns="" xmlns:a16="http://schemas.microsoft.com/office/drawing/2014/main" val="20004"/>
                    </a:ext>
                  </a:extLst>
                </a:gridCol>
                <a:gridCol w="1397908">
                  <a:extLst>
                    <a:ext uri="{9D8B030D-6E8A-4147-A177-3AD203B41FA5}">
                      <a16:colId xmlns="" xmlns:a16="http://schemas.microsoft.com/office/drawing/2014/main" val="20005"/>
                    </a:ext>
                  </a:extLst>
                </a:gridCol>
                <a:gridCol w="1397908">
                  <a:extLst>
                    <a:ext uri="{9D8B030D-6E8A-4147-A177-3AD203B41FA5}">
                      <a16:colId xmlns="" xmlns:a16="http://schemas.microsoft.com/office/drawing/2014/main" val="20006"/>
                    </a:ext>
                  </a:extLst>
                </a:gridCol>
              </a:tblGrid>
              <a:tr h="477455">
                <a:tc>
                  <a:txBody>
                    <a:bodyPr/>
                    <a:lstStyle/>
                    <a:p>
                      <a:pPr marL="0" algn="ctr" defTabSz="914400" rtl="0" eaLnBrk="1" latinLnBrk="0" hangingPunct="1"/>
                      <a:r>
                        <a:rPr lang="zh-TW" altLang="en-US" sz="1600" kern="1200" dirty="0">
                          <a:solidFill>
                            <a:schemeClr val="tx1"/>
                          </a:solidFill>
                          <a:latin typeface="標楷體" panose="03000509000000000000" pitchFamily="65" charset="-120"/>
                          <a:ea typeface="標楷體" panose="03000509000000000000" pitchFamily="65" charset="-120"/>
                          <a:cs typeface="+mn-cs"/>
                        </a:rPr>
                        <a:t>創立日期</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marL="0" algn="ctr" defTabSz="914400" rtl="0" eaLnBrk="1" latinLnBrk="0" hangingPunct="1"/>
                      <a:r>
                        <a:rPr lang="en-US" altLang="zh-TW"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1995</a:t>
                      </a:r>
                      <a:endParaRPr lang="zh-TW" altLang="en-US"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B w="12700" cap="flat" cmpd="sng" algn="ctr">
                      <a:solidFill>
                        <a:schemeClr val="accent1">
                          <a:lumMod val="75000"/>
                        </a:schemeClr>
                      </a:solidFill>
                      <a:prstDash val="solid"/>
                      <a:round/>
                      <a:headEnd type="none" w="med" len="med"/>
                      <a:tailEnd type="none" w="med" len="med"/>
                    </a:lnB>
                  </a:tcPr>
                </a:tc>
                <a:tc>
                  <a:txBody>
                    <a:bodyPr/>
                    <a:lstStyle/>
                    <a:p>
                      <a:pPr marL="0" algn="ctr" defTabSz="914400" rtl="0" eaLnBrk="1" latinLnBrk="0" hangingPunct="1"/>
                      <a:r>
                        <a:rPr lang="zh-TW" altLang="en-US" sz="1600" kern="1200" dirty="0">
                          <a:solidFill>
                            <a:schemeClr val="tx1"/>
                          </a:solidFill>
                          <a:latin typeface="標楷體" panose="03000509000000000000" pitchFamily="65" charset="-120"/>
                          <a:ea typeface="標楷體" panose="03000509000000000000" pitchFamily="65" charset="-120"/>
                          <a:cs typeface="+mn-cs"/>
                        </a:rPr>
                        <a:t>生產基地</a:t>
                      </a:r>
                    </a:p>
                  </a:txBody>
                  <a:tcPr anchor="ctr">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zh-TW" altLang="en-US" sz="1800" kern="1200">
                          <a:solidFill>
                            <a:schemeClr val="tx1"/>
                          </a:solidFill>
                          <a:latin typeface="標楷體" panose="03000509000000000000" pitchFamily="65" charset="-120"/>
                          <a:ea typeface="標楷體" panose="03000509000000000000" pitchFamily="65" charset="-120"/>
                          <a:cs typeface="+mn-cs"/>
                        </a:rPr>
                        <a:t>中國</a:t>
                      </a:r>
                      <a:endParaRPr lang="zh-TW" altLang="en-US" sz="1800" kern="1200" dirty="0">
                        <a:solidFill>
                          <a:schemeClr val="tx1"/>
                        </a:solidFill>
                        <a:latin typeface="標楷體" panose="03000509000000000000" pitchFamily="65" charset="-120"/>
                        <a:ea typeface="標楷體" panose="03000509000000000000" pitchFamily="65" charset="-120"/>
                        <a:cs typeface="+mn-cs"/>
                      </a:endParaRPr>
                    </a:p>
                  </a:txBody>
                  <a:tcPr anchor="ctr">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zh-TW" altLang="en-US" sz="1800" kern="1200" dirty="0">
                          <a:solidFill>
                            <a:schemeClr val="tx1"/>
                          </a:solidFill>
                          <a:latin typeface="標楷體" panose="03000509000000000000" pitchFamily="65" charset="-120"/>
                          <a:ea typeface="標楷體" panose="03000509000000000000" pitchFamily="65" charset="-120"/>
                          <a:cs typeface="+mn-cs"/>
                        </a:rPr>
                        <a:t>越南</a:t>
                      </a:r>
                    </a:p>
                  </a:txBody>
                  <a:tcPr anchor="ctr">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zh-TW" altLang="en-US" sz="1800" kern="1200" dirty="0">
                          <a:solidFill>
                            <a:schemeClr val="tx1"/>
                          </a:solidFill>
                          <a:latin typeface="標楷體" panose="03000509000000000000" pitchFamily="65" charset="-120"/>
                          <a:ea typeface="標楷體" panose="03000509000000000000" pitchFamily="65" charset="-120"/>
                          <a:cs typeface="+mn-cs"/>
                        </a:rPr>
                        <a:t>柬埔寨</a:t>
                      </a:r>
                    </a:p>
                  </a:txBody>
                  <a:tcPr anchor="ctr">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zh-TW" altLang="en-US" sz="1800" kern="1200">
                          <a:solidFill>
                            <a:schemeClr val="tx1"/>
                          </a:solidFill>
                          <a:latin typeface="標楷體" panose="03000509000000000000" pitchFamily="65" charset="-120"/>
                          <a:ea typeface="標楷體" panose="03000509000000000000" pitchFamily="65" charset="-120"/>
                          <a:cs typeface="+mn-cs"/>
                        </a:rPr>
                        <a:t>印尼</a:t>
                      </a:r>
                      <a:endParaRPr lang="zh-TW" altLang="en-US" sz="1800" kern="1200" dirty="0">
                        <a:solidFill>
                          <a:schemeClr val="tx1"/>
                        </a:solidFill>
                        <a:latin typeface="標楷體" panose="03000509000000000000" pitchFamily="65" charset="-120"/>
                        <a:ea typeface="標楷體" panose="03000509000000000000" pitchFamily="65" charset="-120"/>
                        <a:cs typeface="+mn-cs"/>
                      </a:endParaRPr>
                    </a:p>
                  </a:txBody>
                  <a:tcPr anchor="ctr">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0"/>
                  </a:ext>
                </a:extLst>
              </a:tr>
              <a:tr h="477455">
                <a:tc>
                  <a:txBody>
                    <a:bodyPr/>
                    <a:lstStyle/>
                    <a:p>
                      <a:pPr algn="ctr"/>
                      <a:r>
                        <a:rPr lang="zh-TW" altLang="en-US" sz="1600" b="0" dirty="0">
                          <a:latin typeface="標楷體" panose="03000509000000000000" pitchFamily="65" charset="-120"/>
                          <a:ea typeface="標楷體" panose="03000509000000000000" pitchFamily="65" charset="-120"/>
                        </a:rPr>
                        <a:t>董事長</a:t>
                      </a:r>
                      <a:endParaRPr lang="en-US" altLang="zh-TW" sz="1600" b="0" dirty="0">
                        <a:latin typeface="標楷體" panose="03000509000000000000" pitchFamily="65" charset="-120"/>
                        <a:ea typeface="標楷體" panose="03000509000000000000" pitchFamily="65" charset="-120"/>
                      </a:endParaRP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a: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林文智</a:t>
                      </a:r>
                    </a:p>
                  </a:txBody>
                  <a:tcPr anchor="ctr">
                    <a:lnT w="12700" cap="flat" cmpd="sng" algn="ctr">
                      <a:solidFill>
                        <a:schemeClr val="accent1">
                          <a:lumMod val="75000"/>
                        </a:schemeClr>
                      </a:solidFill>
                      <a:prstDash val="solid"/>
                      <a:round/>
                      <a:headEnd type="none" w="med" len="med"/>
                      <a:tailEnd type="none" w="med" len="med"/>
                    </a:lnT>
                  </a:tcPr>
                </a:tc>
                <a:tc rowSpan="5">
                  <a:txBody>
                    <a:bodyPr/>
                    <a:lstStyle/>
                    <a:p>
                      <a:pPr algn="ctr"/>
                      <a:r>
                        <a:rPr lang="zh-TW" altLang="en-US" sz="1600" dirty="0">
                          <a:latin typeface="標楷體" panose="03000509000000000000" pitchFamily="65" charset="-120"/>
                          <a:ea typeface="標楷體" panose="03000509000000000000" pitchFamily="65" charset="-120"/>
                        </a:rPr>
                        <a:t>廠區</a:t>
                      </a:r>
                    </a:p>
                  </a:txBody>
                  <a:tcPr anchor="ctr">
                    <a:lnT w="12700" cap="flat" cmpd="sng" algn="ctr">
                      <a:solidFill>
                        <a:schemeClr val="accent1">
                          <a:lumMod val="75000"/>
                        </a:schemeClr>
                      </a:solidFill>
                      <a:prstDash val="solid"/>
                      <a:round/>
                      <a:headEnd type="none" w="med" len="med"/>
                      <a:tailEnd type="none" w="med" len="med"/>
                    </a:lnT>
                    <a:solidFill>
                      <a:schemeClr val="bg1"/>
                    </a:solidFill>
                  </a:tcPr>
                </a:tc>
                <a:tc rowSpan="5">
                  <a:txBody>
                    <a:bodyPr/>
                    <a:lstStyle/>
                    <a:p>
                      <a:pPr algn="ctr">
                        <a:lnSpc>
                          <a:spcPct val="150000"/>
                        </a:lnSpc>
                      </a:pPr>
                      <a:r>
                        <a:rPr lang="zh-TW" altLang="en-US" sz="1600" dirty="0">
                          <a:latin typeface="標楷體" panose="03000509000000000000" pitchFamily="65" charset="-120"/>
                          <a:ea typeface="標楷體" panose="03000509000000000000" pitchFamily="65" charset="-120"/>
                        </a:rPr>
                        <a:t>和誠廠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長誠廠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襄誠廠</a:t>
                      </a:r>
                      <a:endParaRPr lang="en-US" altLang="zh-TW" sz="1600" dirty="0">
                        <a:latin typeface="標楷體" panose="03000509000000000000" pitchFamily="65" charset="-120"/>
                        <a:ea typeface="標楷體" panose="03000509000000000000" pitchFamily="65" charset="-120"/>
                      </a:endParaRPr>
                    </a:p>
                  </a:txBody>
                  <a:tcPr anchor="ctr">
                    <a:lnT w="12700" cap="flat" cmpd="sng" algn="ctr">
                      <a:solidFill>
                        <a:schemeClr val="accent1">
                          <a:lumMod val="75000"/>
                        </a:schemeClr>
                      </a:solidFill>
                      <a:prstDash val="solid"/>
                      <a:round/>
                      <a:headEnd type="none" w="med" len="med"/>
                      <a:tailEnd type="none" w="med" len="med"/>
                    </a:lnT>
                    <a:solidFill>
                      <a:schemeClr val="bg1"/>
                    </a:solidFill>
                  </a:tcPr>
                </a:tc>
                <a:tc rowSpan="5">
                  <a:txBody>
                    <a:bodyPr/>
                    <a:lstStyle/>
                    <a:p>
                      <a:pPr algn="ctr">
                        <a:lnSpc>
                          <a:spcPct val="150000"/>
                        </a:lnSpc>
                      </a:pPr>
                      <a:r>
                        <a:rPr lang="zh-TW" altLang="en-US" sz="1600" dirty="0">
                          <a:latin typeface="標楷體" panose="03000509000000000000" pitchFamily="65" charset="-120"/>
                          <a:ea typeface="標楷體" panose="03000509000000000000" pitchFamily="65" charset="-120"/>
                        </a:rPr>
                        <a:t>鈺齊廠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鈺興廠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鈺鋐廠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鈺騰廠</a:t>
                      </a:r>
                    </a:p>
                  </a:txBody>
                  <a:tcPr anchor="ctr">
                    <a:lnT w="12700" cap="flat" cmpd="sng" algn="ctr">
                      <a:solidFill>
                        <a:schemeClr val="accent1">
                          <a:lumMod val="75000"/>
                        </a:schemeClr>
                      </a:solidFill>
                      <a:prstDash val="solid"/>
                      <a:round/>
                      <a:headEnd type="none" w="med" len="med"/>
                      <a:tailEnd type="none" w="med" len="med"/>
                    </a:lnT>
                    <a:solidFill>
                      <a:schemeClr val="bg1"/>
                    </a:solidFill>
                  </a:tcPr>
                </a:tc>
                <a:tc rowSpan="5">
                  <a:txBody>
                    <a:bodyPr/>
                    <a:lstStyle/>
                    <a:p>
                      <a:pPr algn="ctr">
                        <a:lnSpc>
                          <a:spcPct val="150000"/>
                        </a:lnSpc>
                      </a:pPr>
                      <a:r>
                        <a:rPr lang="zh-TW" altLang="en-US" sz="1600" dirty="0">
                          <a:latin typeface="標楷體" panose="03000509000000000000" pitchFamily="65" charset="-120"/>
                          <a:ea typeface="標楷體" panose="03000509000000000000" pitchFamily="65" charset="-120"/>
                        </a:rPr>
                        <a:t>齊鼎廠</a:t>
                      </a:r>
                      <a:endParaRPr lang="en-US" altLang="zh-TW" sz="1600" dirty="0">
                        <a:latin typeface="標楷體" panose="03000509000000000000" pitchFamily="65" charset="-120"/>
                        <a:ea typeface="標楷體" panose="03000509000000000000" pitchFamily="65" charset="-120"/>
                      </a:endParaRPr>
                    </a:p>
                    <a:p>
                      <a:pPr algn="ctr">
                        <a:lnSpc>
                          <a:spcPct val="150000"/>
                        </a:lnSpc>
                      </a:pPr>
                      <a:r>
                        <a:rPr lang="zh-TW" altLang="en-US" sz="1600" dirty="0">
                          <a:latin typeface="標楷體" panose="03000509000000000000" pitchFamily="65" charset="-120"/>
                          <a:ea typeface="標楷體" panose="03000509000000000000" pitchFamily="65" charset="-120"/>
                        </a:rPr>
                        <a:t>齊錠廠</a:t>
                      </a:r>
                    </a:p>
                  </a:txBody>
                  <a:tcPr anchor="ctr">
                    <a:lnT w="12700" cap="flat" cmpd="sng" algn="ctr">
                      <a:solidFill>
                        <a:schemeClr val="accent1">
                          <a:lumMod val="75000"/>
                        </a:schemeClr>
                      </a:solidFill>
                      <a:prstDash val="solid"/>
                      <a:round/>
                      <a:headEnd type="none" w="med" len="med"/>
                      <a:tailEnd type="none" w="med" len="med"/>
                    </a:lnT>
                    <a:solidFill>
                      <a:schemeClr val="bg1"/>
                    </a:solidFill>
                  </a:tcPr>
                </a:tc>
                <a:tc rowSpan="5">
                  <a:txBody>
                    <a:bodyPr/>
                    <a:lstStyle/>
                    <a:p>
                      <a:pPr algn="ctr">
                        <a:lnSpc>
                          <a:spcPct val="150000"/>
                        </a:lnSpc>
                      </a:pPr>
                      <a:r>
                        <a:rPr lang="zh-TW" altLang="en-US" sz="1600" dirty="0">
                          <a:latin typeface="標楷體" panose="03000509000000000000" pitchFamily="65" charset="-120"/>
                          <a:ea typeface="標楷體" panose="03000509000000000000" pitchFamily="65" charset="-120"/>
                        </a:rPr>
                        <a:t>齊樺廠</a:t>
                      </a:r>
                    </a:p>
                  </a:txBody>
                  <a:tcPr anchor="ctr">
                    <a:lnT w="12700" cap="flat" cmpd="sng" algn="ctr">
                      <a:solidFill>
                        <a:schemeClr val="accent1">
                          <a:lumMod val="75000"/>
                        </a:schemeClr>
                      </a:solidFill>
                      <a:prstDash val="solid"/>
                      <a:round/>
                      <a:headEnd type="none" w="med" len="med"/>
                      <a:tailEnd type="none" w="med" len="med"/>
                    </a:lnT>
                    <a:solidFill>
                      <a:schemeClr val="bg1"/>
                    </a:solidFill>
                  </a:tcPr>
                </a:tc>
                <a:extLst>
                  <a:ext uri="{0D108BD9-81ED-4DB2-BD59-A6C34878D82A}">
                    <a16:rowId xmlns="" xmlns:a16="http://schemas.microsoft.com/office/drawing/2014/main" val="10001"/>
                  </a:ext>
                </a:extLst>
              </a:tr>
              <a:tr h="477455">
                <a:tc>
                  <a:txBody>
                    <a:bodyPr/>
                    <a:lstStyle/>
                    <a:p>
                      <a:pPr algn="ctr"/>
                      <a:r>
                        <a:rPr lang="zh-TW" altLang="en-US" sz="1600" b="0" dirty="0">
                          <a:latin typeface="標楷體" panose="03000509000000000000" pitchFamily="65" charset="-120"/>
                          <a:ea typeface="標楷體" panose="03000509000000000000" pitchFamily="65" charset="-120"/>
                        </a:rPr>
                        <a:t>總經理</a:t>
                      </a:r>
                      <a:endParaRPr lang="en-US" altLang="zh-TW" sz="1600" b="0" dirty="0">
                        <a:latin typeface="標楷體" panose="03000509000000000000" pitchFamily="65" charset="-120"/>
                        <a:ea typeface="標楷體" panose="03000509000000000000" pitchFamily="65" charset="-120"/>
                      </a:endParaRP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廖芳祝</a:t>
                      </a:r>
                    </a:p>
                  </a:txBody>
                  <a:tcPr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2"/>
                  </a:ext>
                </a:extLst>
              </a:tr>
              <a:tr h="477455">
                <a:tc>
                  <a:txBody>
                    <a:bodyPr/>
                    <a:lstStyle/>
                    <a:p>
                      <a:pPr algn="ctr"/>
                      <a:r>
                        <a:rPr lang="zh-TW" altLang="en-US" sz="1600" b="0" dirty="0">
                          <a:latin typeface="標楷體" panose="03000509000000000000" pitchFamily="65" charset="-120"/>
                          <a:ea typeface="標楷體" panose="03000509000000000000" pitchFamily="65" charset="-120"/>
                        </a:rPr>
                        <a:t>實收資本額</a:t>
                      </a:r>
                    </a:p>
                  </a:txBody>
                  <a:tcPr anchor="ct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億</a:t>
                      </a:r>
                    </a:p>
                  </a:txBody>
                  <a:tcPr anchor="ctr"/>
                </a:tc>
                <a:tc vMerge="1">
                  <a:txBody>
                    <a:bodyPr/>
                    <a:lstStyle/>
                    <a:p>
                      <a:endParaRPr lang="en-US" altLang="zh-TW" dirty="0"/>
                    </a:p>
                  </a:txBody>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extLst>
                  <a:ext uri="{0D108BD9-81ED-4DB2-BD59-A6C34878D82A}">
                    <a16:rowId xmlns="" xmlns:a16="http://schemas.microsoft.com/office/drawing/2014/main" val="10003"/>
                  </a:ext>
                </a:extLst>
              </a:tr>
              <a:tr h="477455">
                <a:tc>
                  <a:txBody>
                    <a:bodyPr/>
                    <a:lstStyle/>
                    <a:p>
                      <a:pPr algn="ctr"/>
                      <a:r>
                        <a:rPr lang="zh-TW" altLang="en-US" sz="1600" b="0" dirty="0">
                          <a:latin typeface="標楷體" panose="03000509000000000000" pitchFamily="65" charset="-120"/>
                          <a:ea typeface="標楷體" panose="03000509000000000000" pitchFamily="65" charset="-120"/>
                        </a:rPr>
                        <a:t>上市日期</a:t>
                      </a:r>
                    </a:p>
                  </a:txBody>
                  <a:tcPr anchor="ctr"/>
                </a:tc>
                <a:tc>
                  <a:txBody>
                    <a:bodyPr/>
                    <a:lstStyle/>
                    <a:p>
                      <a:pPr algn="ct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2012/10/18</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vMerge="1">
                  <a:txBody>
                    <a:bodyPr/>
                    <a:lstStyle/>
                    <a:p>
                      <a:endParaRPr lang="en-US" altLang="zh-TW" dirty="0"/>
                    </a:p>
                  </a:txBody>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extLst>
                  <a:ext uri="{0D108BD9-81ED-4DB2-BD59-A6C34878D82A}">
                    <a16:rowId xmlns="" xmlns:a16="http://schemas.microsoft.com/office/drawing/2014/main" val="10004"/>
                  </a:ext>
                </a:extLst>
              </a:tr>
              <a:tr h="477455">
                <a:tc>
                  <a:txBody>
                    <a:bodyPr/>
                    <a:lstStyle/>
                    <a:p>
                      <a:pPr algn="ctr"/>
                      <a:r>
                        <a:rPr lang="zh-TW" altLang="en-US" sz="1600" b="0" dirty="0">
                          <a:latin typeface="標楷體" panose="03000509000000000000" pitchFamily="65" charset="-120"/>
                          <a:ea typeface="標楷體" panose="03000509000000000000" pitchFamily="65" charset="-120"/>
                        </a:rPr>
                        <a:t>主要業務</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標楷體" panose="03000509000000000000" pitchFamily="65" charset="-120"/>
                          <a:ea typeface="標楷體" panose="03000509000000000000" pitchFamily="65" charset="-120"/>
                        </a:rPr>
                        <a:t>戶外功能鞋、運動鞋及休閒鞋</a:t>
                      </a:r>
                      <a:endParaRPr lang="en-US" altLang="zh-TW" sz="1800" dirty="0">
                        <a:latin typeface="標楷體" panose="03000509000000000000" pitchFamily="65" charset="-120"/>
                        <a:ea typeface="標楷體" panose="03000509000000000000" pitchFamily="65" charset="-120"/>
                      </a:endParaRPr>
                    </a:p>
                  </a:txBody>
                  <a:tcPr anchor="ctr"/>
                </a:tc>
                <a:tc vMerge="1">
                  <a:txBody>
                    <a:bodyPr/>
                    <a:lstStyle/>
                    <a:p>
                      <a:endParaRPr lang="en-US" altLang="zh-TW" dirty="0"/>
                    </a:p>
                  </a:txBody>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tc vMerge="1">
                  <a:txBody>
                    <a:bodyPr/>
                    <a:lstStyle/>
                    <a:p>
                      <a:endParaRPr lang="en-US" altLang="zh-TW" dirty="0"/>
                    </a:p>
                  </a:txBody>
                  <a:tcPr>
                    <a:solidFill>
                      <a:schemeClr val="bg1"/>
                    </a:solidFill>
                  </a:tcPr>
                </a:tc>
                <a:extLst>
                  <a:ext uri="{0D108BD9-81ED-4DB2-BD59-A6C34878D82A}">
                    <a16:rowId xmlns="" xmlns:a16="http://schemas.microsoft.com/office/drawing/2014/main" val="10005"/>
                  </a:ext>
                </a:extLst>
              </a:tr>
            </a:tbl>
          </a:graphicData>
        </a:graphic>
      </p:graphicFrame>
      <p:cxnSp>
        <p:nvCxnSpPr>
          <p:cNvPr id="11" name="直接连接符 11"/>
          <p:cNvCxnSpPr/>
          <p:nvPr/>
        </p:nvCxnSpPr>
        <p:spPr>
          <a:xfrm flipV="1">
            <a:off x="325476" y="5275880"/>
            <a:ext cx="11393325" cy="47290"/>
          </a:xfrm>
          <a:prstGeom prst="line">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3"/>
          <p:cNvGrpSpPr/>
          <p:nvPr/>
        </p:nvGrpSpPr>
        <p:grpSpPr>
          <a:xfrm>
            <a:off x="652184" y="4900340"/>
            <a:ext cx="582582" cy="676235"/>
            <a:chOff x="799942" y="3672263"/>
            <a:chExt cx="582582" cy="676235"/>
          </a:xfrm>
          <a:solidFill>
            <a:srgbClr val="01508E"/>
          </a:solidFill>
        </p:grpSpPr>
        <p:sp>
          <p:nvSpPr>
            <p:cNvPr id="13" name="六边形 130"/>
            <p:cNvSpPr/>
            <p:nvPr/>
          </p:nvSpPr>
          <p:spPr>
            <a:xfrm rot="5400000">
              <a:off x="753115"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 name="文本框 64"/>
            <p:cNvSpPr txBox="1"/>
            <p:nvPr/>
          </p:nvSpPr>
          <p:spPr>
            <a:xfrm>
              <a:off x="805182" y="3879606"/>
              <a:ext cx="577341" cy="307777"/>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1995</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15" name="组合 15"/>
          <p:cNvGrpSpPr/>
          <p:nvPr/>
        </p:nvGrpSpPr>
        <p:grpSpPr>
          <a:xfrm>
            <a:off x="3060159" y="4906122"/>
            <a:ext cx="582582" cy="676235"/>
            <a:chOff x="3786406" y="3672263"/>
            <a:chExt cx="582582" cy="676235"/>
          </a:xfrm>
          <a:solidFill>
            <a:srgbClr val="01508E"/>
          </a:solidFill>
        </p:grpSpPr>
        <p:sp>
          <p:nvSpPr>
            <p:cNvPr id="16" name="六边形 137"/>
            <p:cNvSpPr/>
            <p:nvPr/>
          </p:nvSpPr>
          <p:spPr>
            <a:xfrm rot="5400000">
              <a:off x="3739579"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 name="文本框 72"/>
            <p:cNvSpPr txBox="1"/>
            <p:nvPr/>
          </p:nvSpPr>
          <p:spPr>
            <a:xfrm>
              <a:off x="3791646" y="3879606"/>
              <a:ext cx="577341" cy="307777"/>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2005</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18" name="组合 17"/>
          <p:cNvGrpSpPr/>
          <p:nvPr/>
        </p:nvGrpSpPr>
        <p:grpSpPr>
          <a:xfrm>
            <a:off x="5234573" y="4907494"/>
            <a:ext cx="582582" cy="676235"/>
            <a:chOff x="6772870" y="3672263"/>
            <a:chExt cx="582582" cy="676235"/>
          </a:xfrm>
          <a:solidFill>
            <a:srgbClr val="01508E"/>
          </a:solidFill>
        </p:grpSpPr>
        <p:sp>
          <p:nvSpPr>
            <p:cNvPr id="19" name="六边形 144"/>
            <p:cNvSpPr/>
            <p:nvPr/>
          </p:nvSpPr>
          <p:spPr>
            <a:xfrm rot="5400000">
              <a:off x="6726043"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 name="文本框 79"/>
            <p:cNvSpPr txBox="1"/>
            <p:nvPr/>
          </p:nvSpPr>
          <p:spPr>
            <a:xfrm>
              <a:off x="6778110" y="3879606"/>
              <a:ext cx="577341" cy="307777"/>
            </a:xfrm>
            <a:prstGeom prst="rect">
              <a:avLst/>
            </a:prstGeom>
            <a:grpFill/>
          </p:spPr>
          <p:txBody>
            <a:bodyPr wrap="square" rtlCol="0">
              <a:spAutoFit/>
            </a:bodyPr>
            <a:lstStyle/>
            <a:p>
              <a:pPr algn="ctr"/>
              <a:r>
                <a:rPr lang="en-US" altLang="zh-CN"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a:t>
              </a: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12</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21" name="组合 14"/>
          <p:cNvGrpSpPr/>
          <p:nvPr/>
        </p:nvGrpSpPr>
        <p:grpSpPr>
          <a:xfrm>
            <a:off x="1916058" y="4906123"/>
            <a:ext cx="582582" cy="676235"/>
            <a:chOff x="2293174" y="3672263"/>
            <a:chExt cx="582582" cy="676235"/>
          </a:xfrm>
          <a:solidFill>
            <a:srgbClr val="01508E"/>
          </a:solidFill>
        </p:grpSpPr>
        <p:sp>
          <p:nvSpPr>
            <p:cNvPr id="22" name="六边形 158"/>
            <p:cNvSpPr/>
            <p:nvPr/>
          </p:nvSpPr>
          <p:spPr>
            <a:xfrm rot="5400000">
              <a:off x="2246347"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 name="文本框 93"/>
            <p:cNvSpPr txBox="1"/>
            <p:nvPr/>
          </p:nvSpPr>
          <p:spPr>
            <a:xfrm>
              <a:off x="2298414" y="3879606"/>
              <a:ext cx="577341" cy="307777"/>
            </a:xfrm>
            <a:prstGeom prst="rect">
              <a:avLst/>
            </a:prstGeom>
            <a:grpFill/>
          </p:spPr>
          <p:txBody>
            <a:bodyPr wrap="square" rtlCol="0">
              <a:spAutoFit/>
            </a:bodyPr>
            <a:lstStyle/>
            <a:p>
              <a:pPr algn="ctr"/>
              <a:r>
                <a:rPr lang="en-US" altLang="zh-CN"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200</a:t>
              </a: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3</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24" name="组合 16"/>
          <p:cNvGrpSpPr/>
          <p:nvPr/>
        </p:nvGrpSpPr>
        <p:grpSpPr>
          <a:xfrm>
            <a:off x="4180033" y="4912330"/>
            <a:ext cx="582582" cy="676235"/>
            <a:chOff x="5279638" y="3672263"/>
            <a:chExt cx="582582" cy="676235"/>
          </a:xfrm>
          <a:solidFill>
            <a:srgbClr val="01508E"/>
          </a:solidFill>
        </p:grpSpPr>
        <p:sp>
          <p:nvSpPr>
            <p:cNvPr id="25" name="六边形 165"/>
            <p:cNvSpPr/>
            <p:nvPr/>
          </p:nvSpPr>
          <p:spPr>
            <a:xfrm rot="5400000">
              <a:off x="5232811"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6" name="文本框 101"/>
            <p:cNvSpPr txBox="1"/>
            <p:nvPr/>
          </p:nvSpPr>
          <p:spPr>
            <a:xfrm>
              <a:off x="5284878" y="3879606"/>
              <a:ext cx="577341" cy="307777"/>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2009</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27" name="组合 18"/>
          <p:cNvGrpSpPr/>
          <p:nvPr/>
        </p:nvGrpSpPr>
        <p:grpSpPr>
          <a:xfrm>
            <a:off x="6279109" y="4907494"/>
            <a:ext cx="582582" cy="676235"/>
            <a:chOff x="8266102" y="3672263"/>
            <a:chExt cx="582582" cy="676235"/>
          </a:xfrm>
          <a:solidFill>
            <a:srgbClr val="01508E"/>
          </a:solidFill>
        </p:grpSpPr>
        <p:sp>
          <p:nvSpPr>
            <p:cNvPr id="28" name="六边形 172"/>
            <p:cNvSpPr/>
            <p:nvPr/>
          </p:nvSpPr>
          <p:spPr>
            <a:xfrm rot="5400000">
              <a:off x="8219275"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9" name="文本框 108"/>
            <p:cNvSpPr txBox="1"/>
            <p:nvPr/>
          </p:nvSpPr>
          <p:spPr>
            <a:xfrm>
              <a:off x="8271342" y="3879606"/>
              <a:ext cx="577341" cy="307777"/>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2013</a:t>
              </a:r>
            </a:p>
          </p:txBody>
        </p:sp>
      </p:grpSp>
      <p:grpSp>
        <p:nvGrpSpPr>
          <p:cNvPr id="30" name="组合 19"/>
          <p:cNvGrpSpPr/>
          <p:nvPr/>
        </p:nvGrpSpPr>
        <p:grpSpPr>
          <a:xfrm>
            <a:off x="7304604" y="4886648"/>
            <a:ext cx="681560" cy="676235"/>
            <a:chOff x="9759335" y="3672263"/>
            <a:chExt cx="681560" cy="676235"/>
          </a:xfrm>
          <a:solidFill>
            <a:srgbClr val="01508E"/>
          </a:solidFill>
        </p:grpSpPr>
        <p:sp>
          <p:nvSpPr>
            <p:cNvPr id="31" name="六边形 178"/>
            <p:cNvSpPr/>
            <p:nvPr/>
          </p:nvSpPr>
          <p:spPr>
            <a:xfrm rot="5400000">
              <a:off x="9776519" y="3719090"/>
              <a:ext cx="676235" cy="58258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2" name="文本框 114"/>
            <p:cNvSpPr txBox="1"/>
            <p:nvPr/>
          </p:nvSpPr>
          <p:spPr>
            <a:xfrm>
              <a:off x="9759335" y="3879606"/>
              <a:ext cx="681560" cy="307777"/>
            </a:xfrm>
            <a:prstGeom prst="rect">
              <a:avLst/>
            </a:prstGeom>
            <a:noFill/>
          </p:spPr>
          <p:txBody>
            <a:bodyPr wrap="square" rtlCol="0">
              <a:spAutoFit/>
            </a:bodyPr>
            <a:lstStyle/>
            <a:p>
              <a:pPr algn="ctr"/>
              <a:r>
                <a:rPr lang="en-US" altLang="zh-CN"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a:t>
              </a: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15</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33" name="组合 18"/>
          <p:cNvGrpSpPr/>
          <p:nvPr/>
        </p:nvGrpSpPr>
        <p:grpSpPr>
          <a:xfrm>
            <a:off x="8458122" y="4897730"/>
            <a:ext cx="582582" cy="676235"/>
            <a:chOff x="8266102" y="3672263"/>
            <a:chExt cx="582582" cy="676235"/>
          </a:xfrm>
          <a:solidFill>
            <a:srgbClr val="01508E"/>
          </a:solidFill>
        </p:grpSpPr>
        <p:sp>
          <p:nvSpPr>
            <p:cNvPr id="34" name="六边形 172"/>
            <p:cNvSpPr/>
            <p:nvPr/>
          </p:nvSpPr>
          <p:spPr>
            <a:xfrm rot="5400000">
              <a:off x="8219275"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5" name="文本框 108"/>
            <p:cNvSpPr txBox="1"/>
            <p:nvPr/>
          </p:nvSpPr>
          <p:spPr>
            <a:xfrm>
              <a:off x="8271342" y="3879606"/>
              <a:ext cx="577341" cy="307777"/>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2021</a:t>
              </a:r>
            </a:p>
          </p:txBody>
        </p:sp>
      </p:grpSp>
      <p:grpSp>
        <p:nvGrpSpPr>
          <p:cNvPr id="36" name="组合 17"/>
          <p:cNvGrpSpPr/>
          <p:nvPr/>
        </p:nvGrpSpPr>
        <p:grpSpPr>
          <a:xfrm>
            <a:off x="9617634" y="4907493"/>
            <a:ext cx="563557" cy="679919"/>
            <a:chOff x="6772870" y="3672263"/>
            <a:chExt cx="582582" cy="676235"/>
          </a:xfrm>
          <a:solidFill>
            <a:srgbClr val="01508E"/>
          </a:solidFill>
        </p:grpSpPr>
        <p:sp>
          <p:nvSpPr>
            <p:cNvPr id="37" name="六边形 144"/>
            <p:cNvSpPr/>
            <p:nvPr/>
          </p:nvSpPr>
          <p:spPr>
            <a:xfrm rot="5400000">
              <a:off x="6726043"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8" name="文本框 79"/>
            <p:cNvSpPr txBox="1"/>
            <p:nvPr/>
          </p:nvSpPr>
          <p:spPr>
            <a:xfrm>
              <a:off x="6778110" y="3879606"/>
              <a:ext cx="577341" cy="306109"/>
            </a:xfrm>
            <a:prstGeom prst="rect">
              <a:avLst/>
            </a:prstGeom>
            <a:grpFill/>
          </p:spPr>
          <p:txBody>
            <a:bodyPr wrap="square" rtlCol="0">
              <a:spAutoFit/>
            </a:bodyPr>
            <a:lstStyle/>
            <a:p>
              <a:pPr algn="ctr"/>
              <a:r>
                <a:rPr lang="en-US" altLang="zh-CN"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a:t>
              </a: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23</a:t>
              </a: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39" name="组合 18"/>
          <p:cNvGrpSpPr/>
          <p:nvPr/>
        </p:nvGrpSpPr>
        <p:grpSpPr>
          <a:xfrm>
            <a:off x="10653149" y="4886647"/>
            <a:ext cx="598459" cy="715185"/>
            <a:chOff x="8266102" y="3672263"/>
            <a:chExt cx="582582" cy="676235"/>
          </a:xfrm>
          <a:solidFill>
            <a:srgbClr val="01508E"/>
          </a:solidFill>
        </p:grpSpPr>
        <p:sp>
          <p:nvSpPr>
            <p:cNvPr id="40" name="六边形 172"/>
            <p:cNvSpPr/>
            <p:nvPr/>
          </p:nvSpPr>
          <p:spPr>
            <a:xfrm rot="5400000">
              <a:off x="8219275" y="3719090"/>
              <a:ext cx="676235" cy="5825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1" name="文本框 108"/>
            <p:cNvSpPr txBox="1"/>
            <p:nvPr/>
          </p:nvSpPr>
          <p:spPr>
            <a:xfrm>
              <a:off x="8271342" y="3879606"/>
              <a:ext cx="577341" cy="291015"/>
            </a:xfrm>
            <a:prstGeom prst="rect">
              <a:avLst/>
            </a:prstGeom>
            <a:grpFill/>
          </p:spPr>
          <p:txBody>
            <a:bodyPr wrap="square" rtlCol="0">
              <a:spAutoFit/>
            </a:bodyPr>
            <a:lstStyle/>
            <a:p>
              <a:pPr algn="ctr"/>
              <a:r>
                <a:rPr lang="en-US" altLang="zh-TW" sz="14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mn-lt"/>
                </a:rPr>
                <a:t>2024</a:t>
              </a:r>
            </a:p>
          </p:txBody>
        </p:sp>
      </p:grpSp>
      <p:sp>
        <p:nvSpPr>
          <p:cNvPr id="7" name="文字方塊 6"/>
          <p:cNvSpPr txBox="1"/>
          <p:nvPr/>
        </p:nvSpPr>
        <p:spPr>
          <a:xfrm>
            <a:off x="307723" y="5712402"/>
            <a:ext cx="1306768" cy="523220"/>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泉州</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和誠廠</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台灣</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雲林總部</a:t>
            </a:r>
          </a:p>
        </p:txBody>
      </p:sp>
      <p:sp>
        <p:nvSpPr>
          <p:cNvPr id="42" name="文字方塊 41"/>
          <p:cNvSpPr txBox="1"/>
          <p:nvPr/>
        </p:nvSpPr>
        <p:spPr>
          <a:xfrm>
            <a:off x="1643732" y="4494674"/>
            <a:ext cx="1127232" cy="307777"/>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越南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鈺齊廠</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文字方塊 42"/>
          <p:cNvSpPr txBox="1"/>
          <p:nvPr/>
        </p:nvSpPr>
        <p:spPr>
          <a:xfrm>
            <a:off x="2756430" y="5713526"/>
            <a:ext cx="1127232"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長汀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長誠廠</a:t>
            </a:r>
          </a:p>
        </p:txBody>
      </p:sp>
      <p:sp>
        <p:nvSpPr>
          <p:cNvPr id="44" name="文字方塊 43"/>
          <p:cNvSpPr txBox="1"/>
          <p:nvPr/>
        </p:nvSpPr>
        <p:spPr>
          <a:xfrm>
            <a:off x="3888513" y="4497286"/>
            <a:ext cx="1127232"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湖北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襄誠廠</a:t>
            </a:r>
          </a:p>
        </p:txBody>
      </p:sp>
      <p:sp>
        <p:nvSpPr>
          <p:cNvPr id="45" name="文字方塊 44"/>
          <p:cNvSpPr txBox="1"/>
          <p:nvPr/>
        </p:nvSpPr>
        <p:spPr>
          <a:xfrm>
            <a:off x="4962392" y="5707132"/>
            <a:ext cx="1082348" cy="523220"/>
          </a:xfrm>
          <a:prstGeom prst="rect">
            <a:avLst/>
          </a:prstGeom>
          <a:noFill/>
        </p:spPr>
        <p:txBody>
          <a:bodyPr wrap="none" rtlCol="0">
            <a:spAutoFit/>
          </a:bodyPr>
          <a:lstStyle/>
          <a:p>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台灣證交所</a:t>
            </a:r>
            <a:endPar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掛牌上市</a:t>
            </a:r>
          </a:p>
        </p:txBody>
      </p:sp>
      <p:sp>
        <p:nvSpPr>
          <p:cNvPr id="46" name="文字方塊 45"/>
          <p:cNvSpPr txBox="1"/>
          <p:nvPr/>
        </p:nvSpPr>
        <p:spPr>
          <a:xfrm>
            <a:off x="5903481" y="4496292"/>
            <a:ext cx="1306768"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柬埔寨</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齊鼎廠</a:t>
            </a:r>
          </a:p>
        </p:txBody>
      </p:sp>
      <p:sp>
        <p:nvSpPr>
          <p:cNvPr id="47" name="文字方塊 46"/>
          <p:cNvSpPr txBox="1"/>
          <p:nvPr/>
        </p:nvSpPr>
        <p:spPr>
          <a:xfrm>
            <a:off x="7081768" y="5698710"/>
            <a:ext cx="1127232"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越南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鈺興廠</a:t>
            </a:r>
          </a:p>
        </p:txBody>
      </p:sp>
      <p:sp>
        <p:nvSpPr>
          <p:cNvPr id="48" name="文字方塊 47"/>
          <p:cNvSpPr txBox="1"/>
          <p:nvPr/>
        </p:nvSpPr>
        <p:spPr>
          <a:xfrm>
            <a:off x="8209000" y="4492554"/>
            <a:ext cx="1127232" cy="307777"/>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越南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鈺鋐廠</a:t>
            </a:r>
          </a:p>
        </p:txBody>
      </p:sp>
      <p:sp>
        <p:nvSpPr>
          <p:cNvPr id="49" name="文字方塊 48"/>
          <p:cNvSpPr txBox="1"/>
          <p:nvPr/>
        </p:nvSpPr>
        <p:spPr>
          <a:xfrm>
            <a:off x="9246028" y="5715498"/>
            <a:ext cx="1306768" cy="553998"/>
          </a:xfrm>
          <a:prstGeom prst="rect">
            <a:avLst/>
          </a:prstGeom>
          <a:noFill/>
        </p:spPr>
        <p:txBody>
          <a:bodyPr wrap="non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柬埔寨</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齊錠廠</a:t>
            </a:r>
          </a:p>
          <a:p>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越南</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鈺騰廠</a:t>
            </a:r>
            <a:endPar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文字方塊 49"/>
          <p:cNvSpPr txBox="1"/>
          <p:nvPr/>
        </p:nvSpPr>
        <p:spPr>
          <a:xfrm>
            <a:off x="10306235" y="4491131"/>
            <a:ext cx="1396536" cy="369332"/>
          </a:xfrm>
          <a:prstGeom prst="rect">
            <a:avLst/>
          </a:prstGeom>
          <a:noFill/>
        </p:spPr>
        <p:txBody>
          <a:bodyPr wrap="none" rtlCol="0">
            <a:spAutoFit/>
          </a:bodyPr>
          <a:lstStyle/>
          <a:p>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印尼</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齊樺廠</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7000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2735214" cy="646331"/>
            <a:chOff x="568443" y="207973"/>
            <a:chExt cx="2735214"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2582758" cy="646332"/>
            </a:xfrm>
            <a:prstGeom prst="rect">
              <a:avLst/>
            </a:prstGeom>
            <a:noFill/>
          </p:spPr>
          <p:txBody>
            <a:bodyPr wrap="none" rtlCol="0">
              <a:spAutoFit/>
            </a:bodyPr>
            <a:lstStyle/>
            <a:p>
              <a:r>
                <a:rPr lang="en-US" altLang="zh-CN"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Fulgent Sun</a:t>
              </a:r>
              <a:endParaRPr lang="zh-CN"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grpSp>
      <p:pic>
        <p:nvPicPr>
          <p:cNvPr id="17" name="圖片 16"/>
          <p:cNvPicPr>
            <a:picLocks noChangeAspect="1"/>
          </p:cNvPicPr>
          <p:nvPr/>
        </p:nvPicPr>
        <p:blipFill rotWithShape="1">
          <a:blip r:embed="rId2" cstate="print">
            <a:extLst>
              <a:ext uri="{28A0092B-C50C-407E-A947-70E740481C1C}">
                <a14:useLocalDpi xmlns:a14="http://schemas.microsoft.com/office/drawing/2010/main" val="0"/>
              </a:ext>
            </a:extLst>
          </a:blip>
          <a:srcRect l="22187" r="31979" b="18824"/>
          <a:stretch/>
        </p:blipFill>
        <p:spPr>
          <a:xfrm>
            <a:off x="219780" y="1267220"/>
            <a:ext cx="2121084" cy="1619209"/>
          </a:xfrm>
          <a:prstGeom prst="rect">
            <a:avLst/>
          </a:prstGeom>
        </p:spPr>
      </p:pic>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5921" y="1269537"/>
            <a:ext cx="2196156" cy="1616312"/>
          </a:xfrm>
          <a:prstGeom prst="rect">
            <a:avLst/>
          </a:prstGeom>
        </p:spPr>
      </p:pic>
      <p:pic>
        <p:nvPicPr>
          <p:cNvPr id="19" name="圖片 18"/>
          <p:cNvPicPr>
            <a:picLocks noChangeAspect="1"/>
          </p:cNvPicPr>
          <p:nvPr/>
        </p:nvPicPr>
        <p:blipFill rotWithShape="1">
          <a:blip r:embed="rId4">
            <a:extLst>
              <a:ext uri="{28A0092B-C50C-407E-A947-70E740481C1C}">
                <a14:useLocalDpi xmlns:a14="http://schemas.microsoft.com/office/drawing/2010/main" val="0"/>
              </a:ext>
            </a:extLst>
          </a:blip>
          <a:srcRect r="18666"/>
          <a:stretch/>
        </p:blipFill>
        <p:spPr>
          <a:xfrm>
            <a:off x="4890734" y="1269537"/>
            <a:ext cx="2255621" cy="1616312"/>
          </a:xfrm>
          <a:prstGeom prst="rect">
            <a:avLst/>
          </a:prstGeom>
        </p:spPr>
      </p:pic>
      <p:pic>
        <p:nvPicPr>
          <p:cNvPr id="21" name="圖片 20"/>
          <p:cNvPicPr>
            <a:picLocks noChangeAspect="1"/>
          </p:cNvPicPr>
          <p:nvPr/>
        </p:nvPicPr>
        <p:blipFill rotWithShape="1">
          <a:blip r:embed="rId5" cstate="print">
            <a:extLst>
              <a:ext uri="{28A0092B-C50C-407E-A947-70E740481C1C}">
                <a14:useLocalDpi xmlns:a14="http://schemas.microsoft.com/office/drawing/2010/main" val="0"/>
              </a:ext>
            </a:extLst>
          </a:blip>
          <a:srcRect t="24722" b="10140"/>
          <a:stretch/>
        </p:blipFill>
        <p:spPr>
          <a:xfrm>
            <a:off x="2554074" y="1265186"/>
            <a:ext cx="2107094" cy="1621243"/>
          </a:xfrm>
          <a:prstGeom prst="rect">
            <a:avLst/>
          </a:prstGeom>
        </p:spPr>
      </p:pic>
      <p:pic>
        <p:nvPicPr>
          <p:cNvPr id="23" name="圖片 22"/>
          <p:cNvPicPr>
            <a:picLocks noChangeAspect="1"/>
          </p:cNvPicPr>
          <p:nvPr/>
        </p:nvPicPr>
        <p:blipFill rotWithShape="1">
          <a:blip r:embed="rId6" cstate="print">
            <a:extLst>
              <a:ext uri="{28A0092B-C50C-407E-A947-70E740481C1C}">
                <a14:useLocalDpi xmlns:a14="http://schemas.microsoft.com/office/drawing/2010/main" val="0"/>
              </a:ext>
            </a:extLst>
          </a:blip>
          <a:srcRect l="24922" t="3376" r="3126" b="4984"/>
          <a:stretch/>
        </p:blipFill>
        <p:spPr>
          <a:xfrm>
            <a:off x="2591807" y="3582024"/>
            <a:ext cx="2069361" cy="1605271"/>
          </a:xfrm>
          <a:prstGeom prst="rect">
            <a:avLst/>
          </a:prstGeom>
        </p:spPr>
      </p:pic>
      <p:pic>
        <p:nvPicPr>
          <p:cNvPr id="24" name="圖片 23"/>
          <p:cNvPicPr>
            <a:picLocks noChangeAspect="1"/>
          </p:cNvPicPr>
          <p:nvPr/>
        </p:nvPicPr>
        <p:blipFill rotWithShape="1">
          <a:blip r:embed="rId7" cstate="print">
            <a:extLst>
              <a:ext uri="{28A0092B-C50C-407E-A947-70E740481C1C}">
                <a14:useLocalDpi xmlns:a14="http://schemas.microsoft.com/office/drawing/2010/main" val="0"/>
              </a:ext>
            </a:extLst>
          </a:blip>
          <a:srcRect l="3860" t="29001" r="3573"/>
          <a:stretch/>
        </p:blipFill>
        <p:spPr>
          <a:xfrm>
            <a:off x="219780" y="3582026"/>
            <a:ext cx="2121084" cy="1605270"/>
          </a:xfrm>
          <a:prstGeom prst="rect">
            <a:avLst/>
          </a:prstGeom>
        </p:spPr>
      </p:pic>
      <p:pic>
        <p:nvPicPr>
          <p:cNvPr id="25" name="圖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1643" y="1265186"/>
            <a:ext cx="2109941" cy="1620663"/>
          </a:xfrm>
          <a:prstGeom prst="rect">
            <a:avLst/>
          </a:prstGeom>
        </p:spPr>
      </p:pic>
      <p:pic>
        <p:nvPicPr>
          <p:cNvPr id="26" name="圖片 25"/>
          <p:cNvPicPr>
            <a:picLocks noChangeAspect="1"/>
          </p:cNvPicPr>
          <p:nvPr/>
        </p:nvPicPr>
        <p:blipFill rotWithShape="1">
          <a:blip r:embed="rId9" cstate="print">
            <a:extLst>
              <a:ext uri="{28A0092B-C50C-407E-A947-70E740481C1C}">
                <a14:useLocalDpi xmlns:a14="http://schemas.microsoft.com/office/drawing/2010/main" val="0"/>
              </a:ext>
            </a:extLst>
          </a:blip>
          <a:srcRect l="6567" t="7531" r="11017" b="31265"/>
          <a:stretch/>
        </p:blipFill>
        <p:spPr>
          <a:xfrm>
            <a:off x="7375921" y="3582024"/>
            <a:ext cx="2204978" cy="1645363"/>
          </a:xfrm>
          <a:prstGeom prst="rect">
            <a:avLst/>
          </a:prstGeom>
        </p:spPr>
      </p:pic>
      <p:sp>
        <p:nvSpPr>
          <p:cNvPr id="5" name="文字方塊 4"/>
          <p:cNvSpPr txBox="1"/>
          <p:nvPr/>
        </p:nvSpPr>
        <p:spPr>
          <a:xfrm>
            <a:off x="554803" y="2988581"/>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1995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和誠廠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p:cNvSpPr txBox="1"/>
          <p:nvPr/>
        </p:nvSpPr>
        <p:spPr>
          <a:xfrm>
            <a:off x="2882102" y="2984538"/>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2003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鈺齊廠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p:cNvSpPr txBox="1"/>
          <p:nvPr/>
        </p:nvSpPr>
        <p:spPr>
          <a:xfrm>
            <a:off x="5293025" y="2987693"/>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2005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長誠廠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文字方塊 30"/>
          <p:cNvSpPr txBox="1"/>
          <p:nvPr/>
        </p:nvSpPr>
        <p:spPr>
          <a:xfrm>
            <a:off x="7673232" y="2978893"/>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襄誠廠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文字方塊 31"/>
          <p:cNvSpPr txBox="1"/>
          <p:nvPr/>
        </p:nvSpPr>
        <p:spPr>
          <a:xfrm>
            <a:off x="10084155" y="2978893"/>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齊鼎廠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文字方塊 32"/>
          <p:cNvSpPr txBox="1"/>
          <p:nvPr/>
        </p:nvSpPr>
        <p:spPr>
          <a:xfrm>
            <a:off x="554803" y="5304190"/>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鈺興廠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文字方塊 33"/>
          <p:cNvSpPr txBox="1"/>
          <p:nvPr/>
        </p:nvSpPr>
        <p:spPr>
          <a:xfrm>
            <a:off x="2900968" y="5304190"/>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鈺鋐廠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文字方塊 34"/>
          <p:cNvSpPr txBox="1"/>
          <p:nvPr/>
        </p:nvSpPr>
        <p:spPr>
          <a:xfrm>
            <a:off x="7768817" y="5304190"/>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鈺騰廠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6" name="圖片 35"/>
          <p:cNvPicPr>
            <a:picLocks noChangeAspect="1"/>
          </p:cNvPicPr>
          <p:nvPr/>
        </p:nvPicPr>
        <p:blipFill rotWithShape="1">
          <a:blip r:embed="rId10">
            <a:extLst>
              <a:ext uri="{28A0092B-C50C-407E-A947-70E740481C1C}">
                <a14:useLocalDpi xmlns:a14="http://schemas.microsoft.com/office/drawing/2010/main" val="0"/>
              </a:ext>
            </a:extLst>
          </a:blip>
          <a:srcRect t="28859" b="15467"/>
          <a:stretch/>
        </p:blipFill>
        <p:spPr>
          <a:xfrm>
            <a:off x="2882102" y="5923563"/>
            <a:ext cx="5743812" cy="934438"/>
          </a:xfrm>
          <a:prstGeom prst="rect">
            <a:avLst/>
          </a:prstGeom>
        </p:spPr>
      </p:pic>
      <p:pic>
        <p:nvPicPr>
          <p:cNvPr id="7" name="圖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9104" y="5821727"/>
            <a:ext cx="1072896" cy="1072896"/>
          </a:xfrm>
          <a:prstGeom prst="rect">
            <a:avLst/>
          </a:prstGeom>
        </p:spPr>
      </p:pic>
      <p:pic>
        <p:nvPicPr>
          <p:cNvPr id="8" name="圖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1643" y="3582024"/>
            <a:ext cx="2145513" cy="1645363"/>
          </a:xfrm>
          <a:prstGeom prst="rect">
            <a:avLst/>
          </a:prstGeom>
        </p:spPr>
      </p:pic>
      <p:sp>
        <p:nvSpPr>
          <p:cNvPr id="27" name="文字方塊 26"/>
          <p:cNvSpPr txBox="1"/>
          <p:nvPr/>
        </p:nvSpPr>
        <p:spPr>
          <a:xfrm>
            <a:off x="10163989" y="5304190"/>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齊樺廠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rotWithShape="1">
          <a:blip r:embed="rId13" cstate="print">
            <a:extLst>
              <a:ext uri="{28A0092B-C50C-407E-A947-70E740481C1C}">
                <a14:useLocalDpi xmlns:a14="http://schemas.microsoft.com/office/drawing/2010/main" val="0"/>
              </a:ext>
            </a:extLst>
          </a:blip>
          <a:srcRect l="1994" r="6112" b="8715"/>
          <a:stretch/>
        </p:blipFill>
        <p:spPr>
          <a:xfrm>
            <a:off x="4901782" y="3582024"/>
            <a:ext cx="2196156" cy="1645363"/>
          </a:xfrm>
          <a:prstGeom prst="rect">
            <a:avLst/>
          </a:prstGeom>
        </p:spPr>
      </p:pic>
      <p:sp>
        <p:nvSpPr>
          <p:cNvPr id="37" name="文字方塊 36"/>
          <p:cNvSpPr txBox="1"/>
          <p:nvPr/>
        </p:nvSpPr>
        <p:spPr>
          <a:xfrm>
            <a:off x="5247133" y="5304190"/>
            <a:ext cx="1454244" cy="369332"/>
          </a:xfrm>
          <a:prstGeom prst="rect">
            <a:avLst/>
          </a:prstGeom>
          <a:no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齊錠廠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22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p:cNvPicPr>
            <a:picLocks noChangeAspect="1"/>
          </p:cNvPicPr>
          <p:nvPr/>
        </p:nvPicPr>
        <p:blipFill rotWithShape="1">
          <a:blip r:embed="rId2"/>
          <a:srcRect l="18155" r="16870"/>
          <a:stretch/>
        </p:blipFill>
        <p:spPr>
          <a:xfrm>
            <a:off x="4046848" y="2352583"/>
            <a:ext cx="4294915" cy="3969619"/>
          </a:xfrm>
          <a:prstGeom prst="rect">
            <a:avLst/>
          </a:prstGeom>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296" y="1967142"/>
            <a:ext cx="438578" cy="38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8643" y="2940619"/>
            <a:ext cx="662335" cy="30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9391" y="3398808"/>
            <a:ext cx="802019" cy="25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5425" y="3723361"/>
            <a:ext cx="1257059" cy="33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2154" y="2949393"/>
            <a:ext cx="865764" cy="35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432" y="3697520"/>
            <a:ext cx="1161046" cy="24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0431" y="2911618"/>
            <a:ext cx="619337" cy="38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7296" y="2505600"/>
            <a:ext cx="661829" cy="34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6704" y="4652282"/>
            <a:ext cx="919168" cy="6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22890" y="5445010"/>
            <a:ext cx="1079140" cy="27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0875" y="5800161"/>
            <a:ext cx="614889" cy="38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341" y="5817614"/>
            <a:ext cx="632154" cy="29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7490" y="6289940"/>
            <a:ext cx="1582980" cy="29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54998" y="4938624"/>
            <a:ext cx="831875" cy="45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02160" y="5757160"/>
            <a:ext cx="794906" cy="41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5614" y="5919275"/>
            <a:ext cx="685452" cy="48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27254" y="6414631"/>
            <a:ext cx="1673229" cy="3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70747" y="5919275"/>
            <a:ext cx="802664" cy="37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a:extLst>
              <a:ext uri="{FF2B5EF4-FFF2-40B4-BE49-F238E27FC236}">
                <a16:creationId xmlns="" xmlns:a16="http://schemas.microsoft.com/office/drawing/2014/main" id="{C35633CB-67A1-4F2C-BCCB-D156FEB7411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77947" y="5219121"/>
            <a:ext cx="660308" cy="44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圖片 20">
            <a:extLst>
              <a:ext uri="{FF2B5EF4-FFF2-40B4-BE49-F238E27FC236}">
                <a16:creationId xmlns="" xmlns:a16="http://schemas.microsoft.com/office/drawing/2014/main" id="{504F19B9-82F9-4ECB-B4B7-53B8A55DF4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65573" y="4630680"/>
            <a:ext cx="806367" cy="346937"/>
          </a:xfrm>
          <a:prstGeom prst="rect">
            <a:avLst/>
          </a:prstGeom>
        </p:spPr>
      </p:pic>
      <p:pic>
        <p:nvPicPr>
          <p:cNvPr id="22" name="chart"/>
          <p:cNvPicPr>
            <a:picLocks noChangeAspect="1"/>
          </p:cNvPicPr>
          <p:nvPr/>
        </p:nvPicPr>
        <p:blipFill>
          <a:blip r:embed="rId23"/>
          <a:stretch>
            <a:fillRect/>
          </a:stretch>
        </p:blipFill>
        <p:spPr>
          <a:xfrm>
            <a:off x="2949745" y="2332302"/>
            <a:ext cx="707549" cy="347791"/>
          </a:xfrm>
          <a:prstGeom prst="rect">
            <a:avLst/>
          </a:prstGeom>
        </p:spPr>
      </p:pic>
      <p:pic>
        <p:nvPicPr>
          <p:cNvPr id="23" name="Picture 2" descr="C:\Users\Anita\AppData\Roaming\Skype\darcylin810\media_messaging\media_cache_v3\^F7B5A704D4273861B926CD81052CF06C5DEC2D31B96B480FD7^pimgpsh_fullsize_dist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686873" y="5282216"/>
            <a:ext cx="648450" cy="5438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67156" y="2323950"/>
            <a:ext cx="823598" cy="54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78918" y="2188388"/>
            <a:ext cx="483449" cy="47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90958" y="3316470"/>
            <a:ext cx="952621" cy="23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252674" y="2786900"/>
            <a:ext cx="754810" cy="3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973117" y="1952006"/>
            <a:ext cx="1025488" cy="23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93785" y="2686818"/>
            <a:ext cx="785672" cy="57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680242" y="2580965"/>
            <a:ext cx="805619" cy="33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548582" y="2620139"/>
            <a:ext cx="583798" cy="42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64479" y="1855958"/>
            <a:ext cx="725549" cy="28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90190" y="2299948"/>
            <a:ext cx="618672" cy="48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694019" y="3048904"/>
            <a:ext cx="778064" cy="2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圖片 35">
            <a:extLst>
              <a:ext uri="{FF2B5EF4-FFF2-40B4-BE49-F238E27FC236}">
                <a16:creationId xmlns="" xmlns:a16="http://schemas.microsoft.com/office/drawing/2014/main" id="{1D1E94DB-29DE-43C7-BA47-31C92E04903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028336" y="3335918"/>
            <a:ext cx="480158" cy="523540"/>
          </a:xfrm>
          <a:prstGeom prst="rect">
            <a:avLst/>
          </a:prstGeom>
        </p:spPr>
      </p:pic>
      <p:pic>
        <p:nvPicPr>
          <p:cNvPr id="37" name="Picture 5">
            <a:extLst>
              <a:ext uri="{FF2B5EF4-FFF2-40B4-BE49-F238E27FC236}">
                <a16:creationId xmlns="" xmlns:a16="http://schemas.microsoft.com/office/drawing/2014/main" id="{1F80ED91-3B41-4A5D-AE36-C0DE28784F8E}"/>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77025" y="2300346"/>
            <a:ext cx="853273" cy="2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圖片 37">
            <a:extLst>
              <a:ext uri="{FF2B5EF4-FFF2-40B4-BE49-F238E27FC236}">
                <a16:creationId xmlns="" xmlns:a16="http://schemas.microsoft.com/office/drawing/2014/main" id="{01187028-BDB9-4B1B-A8F8-13674F4ED7D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945157" y="2018252"/>
            <a:ext cx="910327" cy="194589"/>
          </a:xfrm>
          <a:prstGeom prst="rect">
            <a:avLst/>
          </a:prstGeom>
        </p:spPr>
      </p:pic>
      <p:pic>
        <p:nvPicPr>
          <p:cNvPr id="39" name="Picture 28"/>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230500" y="2243156"/>
            <a:ext cx="476515" cy="29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chart"/>
          <p:cNvPicPr>
            <a:picLocks noChangeAspect="1"/>
          </p:cNvPicPr>
          <p:nvPr/>
        </p:nvPicPr>
        <p:blipFill>
          <a:blip r:embed="rId40"/>
          <a:stretch>
            <a:fillRect/>
          </a:stretch>
        </p:blipFill>
        <p:spPr>
          <a:xfrm>
            <a:off x="9550563" y="3215326"/>
            <a:ext cx="660042" cy="407842"/>
          </a:xfrm>
          <a:prstGeom prst="rect">
            <a:avLst/>
          </a:prstGeom>
        </p:spPr>
      </p:pic>
      <p:pic>
        <p:nvPicPr>
          <p:cNvPr id="41" name="Picture 2">
            <a:extLst>
              <a:ext uri="{FF2B5EF4-FFF2-40B4-BE49-F238E27FC236}">
                <a16:creationId xmlns="" xmlns:a16="http://schemas.microsoft.com/office/drawing/2014/main" id="{983C4905-5562-439A-819E-4D5D2652D7DB}"/>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9772079" y="2288171"/>
            <a:ext cx="720603" cy="24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877025" y="1612831"/>
            <a:ext cx="1239309" cy="2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图片 22"/>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8167489" y="3513193"/>
            <a:ext cx="723521" cy="4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289085" y="3299675"/>
            <a:ext cx="1239777" cy="43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文字方塊 6">
            <a:extLst>
              <a:ext uri="{FF2B5EF4-FFF2-40B4-BE49-F238E27FC236}">
                <a16:creationId xmlns="" xmlns:a16="http://schemas.microsoft.com/office/drawing/2014/main" id="{E33E79C3-7B2D-44E8-9657-B261178D8E8B}"/>
              </a:ext>
            </a:extLst>
          </p:cNvPr>
          <p:cNvSpPr txBox="1">
            <a:spLocks noChangeArrowheads="1"/>
          </p:cNvSpPr>
          <p:nvPr/>
        </p:nvSpPr>
        <p:spPr bwMode="auto">
          <a:xfrm>
            <a:off x="2970124" y="566804"/>
            <a:ext cx="6658829" cy="784830"/>
          </a:xfrm>
          <a:prstGeom prst="rect">
            <a:avLst/>
          </a:prstGeom>
          <a:noFill/>
          <a:ln w="9525">
            <a:noFill/>
            <a:miter lim="800000"/>
            <a:headEnd/>
            <a:tailEnd/>
          </a:ln>
        </p:spPr>
        <p:txBody>
          <a:bodyPr wrap="square">
            <a:spAutoFit/>
          </a:bodyPr>
          <a:lstStyle/>
          <a:p>
            <a:pPr algn="ctr" eaLnBrk="1" hangingPunct="1">
              <a:spcBef>
                <a:spcPct val="50000"/>
              </a:spcBef>
              <a:buFontTx/>
              <a:buNone/>
            </a:pPr>
            <a:r>
              <a:rPr lang="zh-TW" altLang="en-US" b="1" dirty="0">
                <a:solidFill>
                  <a:srgbClr val="FF0000"/>
                </a:solidFill>
                <a:latin typeface="標楷體" panose="03000509000000000000" pitchFamily="65" charset="-120"/>
                <a:ea typeface="標楷體" panose="03000509000000000000" pitchFamily="65" charset="-120"/>
                <a:cs typeface="汉鼎简特粗黑"/>
              </a:rPr>
              <a:t>運動休閒結合戶外時尚的新趨勢</a:t>
            </a:r>
            <a:endParaRPr lang="en-US" altLang="zh-TW" b="1" dirty="0">
              <a:solidFill>
                <a:srgbClr val="FF0000"/>
              </a:solidFill>
              <a:latin typeface="標楷體" panose="03000509000000000000" pitchFamily="65" charset="-120"/>
              <a:ea typeface="標楷體" panose="03000509000000000000" pitchFamily="65" charset="-120"/>
              <a:cs typeface="汉鼎简特粗黑"/>
            </a:endParaRPr>
          </a:p>
          <a:p>
            <a:pPr algn="ctr" eaLnBrk="1" hangingPunct="1">
              <a:spcBef>
                <a:spcPct val="50000"/>
              </a:spcBef>
              <a:buFontTx/>
              <a:buNone/>
            </a:pPr>
            <a:r>
              <a:rPr lang="zh-TW" altLang="en-US" b="1" dirty="0">
                <a:solidFill>
                  <a:srgbClr val="FF0000"/>
                </a:solidFill>
                <a:latin typeface="標楷體" panose="03000509000000000000" pitchFamily="65" charset="-120"/>
                <a:ea typeface="標楷體" panose="03000509000000000000" pitchFamily="65" charset="-120"/>
                <a:cs typeface="汉鼎简特粗黑"/>
              </a:rPr>
              <a:t>創造未來市場強勁銷售成長動能</a:t>
            </a:r>
            <a:endParaRPr lang="en-US" altLang="zh-TW" b="1" dirty="0">
              <a:solidFill>
                <a:srgbClr val="FF0000"/>
              </a:solidFill>
              <a:latin typeface="標楷體" panose="03000509000000000000" pitchFamily="65" charset="-120"/>
              <a:ea typeface="標楷體" panose="03000509000000000000" pitchFamily="65" charset="-120"/>
              <a:cs typeface="汉鼎简特粗黑"/>
            </a:endParaRPr>
          </a:p>
        </p:txBody>
      </p:sp>
      <p:grpSp>
        <p:nvGrpSpPr>
          <p:cNvPr id="52" name="组合 20">
            <a:extLst>
              <a:ext uri="{FF2B5EF4-FFF2-40B4-BE49-F238E27FC236}">
                <a16:creationId xmlns="" xmlns:a16="http://schemas.microsoft.com/office/drawing/2014/main" id="{24AB76CC-DF0F-428E-9EEA-692E06A70CFD}"/>
              </a:ext>
            </a:extLst>
          </p:cNvPr>
          <p:cNvGrpSpPr/>
          <p:nvPr/>
        </p:nvGrpSpPr>
        <p:grpSpPr>
          <a:xfrm>
            <a:off x="307723" y="220674"/>
            <a:ext cx="3568776" cy="646331"/>
            <a:chOff x="568443" y="207973"/>
            <a:chExt cx="3568776" cy="646332"/>
          </a:xfrm>
        </p:grpSpPr>
        <p:sp>
          <p:nvSpPr>
            <p:cNvPr id="53" name="文本框 23">
              <a:extLst>
                <a:ext uri="{FF2B5EF4-FFF2-40B4-BE49-F238E27FC236}">
                  <a16:creationId xmlns="" xmlns:a16="http://schemas.microsoft.com/office/drawing/2014/main" id="{72522057-64A4-461F-82BE-787869ACF4ED}"/>
                </a:ext>
              </a:extLst>
            </p:cNvPr>
            <p:cNvSpPr txBox="1"/>
            <p:nvPr/>
          </p:nvSpPr>
          <p:spPr>
            <a:xfrm>
              <a:off x="720899" y="207973"/>
              <a:ext cx="3416320" cy="646332"/>
            </a:xfrm>
            <a:prstGeom prst="rect">
              <a:avLst/>
            </a:prstGeom>
            <a:noFill/>
          </p:spPr>
          <p:txBody>
            <a:bodyPr wrap="none" rtlCol="0">
              <a:spAutoFit/>
            </a:bodyPr>
            <a:lstStyle/>
            <a:p>
              <a:r>
                <a:rPr lang="zh-TW"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rPr>
                <a:t>鞋類市場分析圖</a:t>
              </a:r>
              <a:endParaRPr lang="zh-CN" altLang="en-US" sz="3600" b="1" dirty="0">
                <a:solidFill>
                  <a:schemeClr val="accent1">
                    <a:lumMod val="50000"/>
                  </a:schemeClr>
                </a:solidFill>
                <a:latin typeface="標楷體" panose="03000509000000000000" pitchFamily="65" charset="-120"/>
                <a:ea typeface="標楷體" panose="03000509000000000000" pitchFamily="65" charset="-120"/>
                <a:cs typeface="+mn-ea"/>
                <a:sym typeface="FZHei-B01S" panose="02010601030101010101" pitchFamily="2" charset="-122"/>
              </a:endParaRPr>
            </a:p>
          </p:txBody>
        </p:sp>
        <p:sp>
          <p:nvSpPr>
            <p:cNvPr id="54" name="等腰三角形 5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57" name="文字方塊 56"/>
          <p:cNvSpPr txBox="1"/>
          <p:nvPr/>
        </p:nvSpPr>
        <p:spPr>
          <a:xfrm rot="2583961">
            <a:off x="6013645" y="3502469"/>
            <a:ext cx="180738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OUTERWEAR</a:t>
            </a: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58" name="文字方塊 57"/>
          <p:cNvSpPr txBox="1"/>
          <p:nvPr/>
        </p:nvSpPr>
        <p:spPr>
          <a:xfrm rot="19188488">
            <a:off x="6017314" y="4783589"/>
            <a:ext cx="19181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SPORTSWEAR</a:t>
            </a: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59" name="文字方塊 58"/>
          <p:cNvSpPr txBox="1"/>
          <p:nvPr/>
        </p:nvSpPr>
        <p:spPr>
          <a:xfrm rot="2683159">
            <a:off x="4812673" y="4897134"/>
            <a:ext cx="12816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FASHION</a:t>
            </a: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60" name="文字方塊 59"/>
          <p:cNvSpPr txBox="1"/>
          <p:nvPr/>
        </p:nvSpPr>
        <p:spPr>
          <a:xfrm rot="18931607">
            <a:off x="4519772" y="3359789"/>
            <a:ext cx="180738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ATHLEISURE</a:t>
            </a: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182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3568776" cy="646331"/>
            <a:chOff x="568443" y="207973"/>
            <a:chExt cx="3568776"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3416320" cy="646332"/>
            </a:xfrm>
            <a:prstGeom prst="rect">
              <a:avLst/>
            </a:prstGeom>
            <a:noFill/>
          </p:spPr>
          <p:txBody>
            <a:bodyPr wrap="none" rtlCol="0">
              <a:spAutoFit/>
            </a:bodyPr>
            <a:lstStyle/>
            <a:p>
              <a:r>
                <a:rPr lang="zh-TW"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合作品牌分佈圖</a:t>
              </a:r>
              <a:endParaRPr lang="zh-CN"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FZHei-B01S" panose="02010601030101010101" pitchFamily="2" charset="-122"/>
                <a:cs typeface="Times New Roman" panose="02020603050405020304" pitchFamily="18" charset="0"/>
                <a:sym typeface="FZHei-B01S" panose="02010601030101010101" pitchFamily="2" charset="-122"/>
              </a:endParaRPr>
            </a:p>
          </p:txBody>
        </p:sp>
      </p:grpSp>
      <p:grpSp>
        <p:nvGrpSpPr>
          <p:cNvPr id="5" name="Graphic 17">
            <a:extLst>
              <a:ext uri="{FF2B5EF4-FFF2-40B4-BE49-F238E27FC236}">
                <a16:creationId xmlns="" xmlns:a16="http://schemas.microsoft.com/office/drawing/2014/main" id="{4C64C4B4-069B-4C6F-8260-B128D4452FA3}"/>
              </a:ext>
            </a:extLst>
          </p:cNvPr>
          <p:cNvGrpSpPr/>
          <p:nvPr/>
        </p:nvGrpSpPr>
        <p:grpSpPr>
          <a:xfrm>
            <a:off x="1384424" y="1232498"/>
            <a:ext cx="9318305" cy="5365216"/>
            <a:chOff x="2687161" y="3731096"/>
            <a:chExt cx="5158677" cy="3027467"/>
          </a:xfrm>
        </p:grpSpPr>
        <p:sp>
          <p:nvSpPr>
            <p:cNvPr id="6" name="Freeform: Shape 311">
              <a:extLst>
                <a:ext uri="{FF2B5EF4-FFF2-40B4-BE49-F238E27FC236}">
                  <a16:creationId xmlns="" xmlns:a16="http://schemas.microsoft.com/office/drawing/2014/main" id="{864D1CE4-89E7-43B2-A446-AC27A780B335}"/>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 name="Freeform: Shape 312">
              <a:extLst>
                <a:ext uri="{FF2B5EF4-FFF2-40B4-BE49-F238E27FC236}">
                  <a16:creationId xmlns="" xmlns:a16="http://schemas.microsoft.com/office/drawing/2014/main" id="{585B358B-7421-4438-A88F-2807C1AD7145}"/>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 name="Freeform: Shape 313">
              <a:extLst>
                <a:ext uri="{FF2B5EF4-FFF2-40B4-BE49-F238E27FC236}">
                  <a16:creationId xmlns="" xmlns:a16="http://schemas.microsoft.com/office/drawing/2014/main" id="{24D039C6-BD63-4891-82FF-08536E00B77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 name="Freeform: Shape 314">
              <a:extLst>
                <a:ext uri="{FF2B5EF4-FFF2-40B4-BE49-F238E27FC236}">
                  <a16:creationId xmlns="" xmlns:a16="http://schemas.microsoft.com/office/drawing/2014/main" id="{E167F700-F8FF-410A-B5CE-C919784CC4C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 name="Freeform: Shape 315">
              <a:extLst>
                <a:ext uri="{FF2B5EF4-FFF2-40B4-BE49-F238E27FC236}">
                  <a16:creationId xmlns="" xmlns:a16="http://schemas.microsoft.com/office/drawing/2014/main" id="{D658C855-19FE-4DBF-9E02-4918F31B3167}"/>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 name="Freeform: Shape 316">
              <a:extLst>
                <a:ext uri="{FF2B5EF4-FFF2-40B4-BE49-F238E27FC236}">
                  <a16:creationId xmlns="" xmlns:a16="http://schemas.microsoft.com/office/drawing/2014/main" id="{D207D545-526D-415F-BD9D-3FE430836F3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2" name="Freeform: Shape 317">
              <a:extLst>
                <a:ext uri="{FF2B5EF4-FFF2-40B4-BE49-F238E27FC236}">
                  <a16:creationId xmlns="" xmlns:a16="http://schemas.microsoft.com/office/drawing/2014/main" id="{C515CC06-5079-4F78-B3AC-6AE75806EAAD}"/>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3" name="Freeform: Shape 318">
              <a:extLst>
                <a:ext uri="{FF2B5EF4-FFF2-40B4-BE49-F238E27FC236}">
                  <a16:creationId xmlns="" xmlns:a16="http://schemas.microsoft.com/office/drawing/2014/main" id="{0C5001E8-A83D-4123-BB66-D7EFC97BE0A8}"/>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4" name="Freeform: Shape 319">
              <a:extLst>
                <a:ext uri="{FF2B5EF4-FFF2-40B4-BE49-F238E27FC236}">
                  <a16:creationId xmlns="" xmlns:a16="http://schemas.microsoft.com/office/drawing/2014/main" id="{7CEFBEDF-A8FA-4A51-85FB-BFCF63026B8C}"/>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5" name="Freeform: Shape 320">
              <a:extLst>
                <a:ext uri="{FF2B5EF4-FFF2-40B4-BE49-F238E27FC236}">
                  <a16:creationId xmlns="" xmlns:a16="http://schemas.microsoft.com/office/drawing/2014/main" id="{3418BDB2-9EDC-419D-93A4-040ED1C62DA4}"/>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6" name="Freeform: Shape 321">
              <a:extLst>
                <a:ext uri="{FF2B5EF4-FFF2-40B4-BE49-F238E27FC236}">
                  <a16:creationId xmlns="" xmlns:a16="http://schemas.microsoft.com/office/drawing/2014/main" id="{41BFE8A4-6D87-4FB1-8466-9430D0B2C32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7" name="Freeform: Shape 322">
              <a:extLst>
                <a:ext uri="{FF2B5EF4-FFF2-40B4-BE49-F238E27FC236}">
                  <a16:creationId xmlns="" xmlns:a16="http://schemas.microsoft.com/office/drawing/2014/main" id="{A574C9B6-9675-40B8-BA0B-F1CA5A9B470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8" name="Freeform: Shape 323">
              <a:extLst>
                <a:ext uri="{FF2B5EF4-FFF2-40B4-BE49-F238E27FC236}">
                  <a16:creationId xmlns="" xmlns:a16="http://schemas.microsoft.com/office/drawing/2014/main" id="{B709D0F5-26B4-474E-9405-AFC3F7C126F7}"/>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9" name="Freeform: Shape 324">
              <a:extLst>
                <a:ext uri="{FF2B5EF4-FFF2-40B4-BE49-F238E27FC236}">
                  <a16:creationId xmlns="" xmlns:a16="http://schemas.microsoft.com/office/drawing/2014/main" id="{456F5DD0-61E6-4CA9-8D17-F00A4368972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0" name="Freeform: Shape 325">
              <a:extLst>
                <a:ext uri="{FF2B5EF4-FFF2-40B4-BE49-F238E27FC236}">
                  <a16:creationId xmlns="" xmlns:a16="http://schemas.microsoft.com/office/drawing/2014/main" id="{35CAD72C-DC1B-4B14-B126-A97130B88CD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1" name="Freeform: Shape 326">
              <a:extLst>
                <a:ext uri="{FF2B5EF4-FFF2-40B4-BE49-F238E27FC236}">
                  <a16:creationId xmlns="" xmlns:a16="http://schemas.microsoft.com/office/drawing/2014/main" id="{B592794D-F6B2-4A09-82A5-726F48D416D5}"/>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2" name="Freeform: Shape 327">
              <a:extLst>
                <a:ext uri="{FF2B5EF4-FFF2-40B4-BE49-F238E27FC236}">
                  <a16:creationId xmlns="" xmlns:a16="http://schemas.microsoft.com/office/drawing/2014/main" id="{5465BD2C-8585-4EC4-9714-2CC52CA618EF}"/>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3" name="Freeform: Shape 328">
              <a:extLst>
                <a:ext uri="{FF2B5EF4-FFF2-40B4-BE49-F238E27FC236}">
                  <a16:creationId xmlns="" xmlns:a16="http://schemas.microsoft.com/office/drawing/2014/main" id="{6EA171B2-C4A4-4D01-B599-A5BA202FC61F}"/>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4" name="Freeform: Shape 329">
              <a:extLst>
                <a:ext uri="{FF2B5EF4-FFF2-40B4-BE49-F238E27FC236}">
                  <a16:creationId xmlns="" xmlns:a16="http://schemas.microsoft.com/office/drawing/2014/main" id="{45213830-387E-4E58-84EC-054129F0C3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5" name="Freeform: Shape 330">
              <a:extLst>
                <a:ext uri="{FF2B5EF4-FFF2-40B4-BE49-F238E27FC236}">
                  <a16:creationId xmlns="" xmlns:a16="http://schemas.microsoft.com/office/drawing/2014/main" id="{EA301434-0C89-413C-B950-BFA351E0860C}"/>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6" name="Freeform: Shape 331">
              <a:extLst>
                <a:ext uri="{FF2B5EF4-FFF2-40B4-BE49-F238E27FC236}">
                  <a16:creationId xmlns="" xmlns:a16="http://schemas.microsoft.com/office/drawing/2014/main" id="{3892B288-43EA-444A-B9AE-E074D606FAFA}"/>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7" name="Freeform: Shape 332">
              <a:extLst>
                <a:ext uri="{FF2B5EF4-FFF2-40B4-BE49-F238E27FC236}">
                  <a16:creationId xmlns="" xmlns:a16="http://schemas.microsoft.com/office/drawing/2014/main" id="{B68306AC-1C4B-49BF-A925-E7C682D7C33A}"/>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8" name="Freeform: Shape 333">
              <a:extLst>
                <a:ext uri="{FF2B5EF4-FFF2-40B4-BE49-F238E27FC236}">
                  <a16:creationId xmlns="" xmlns:a16="http://schemas.microsoft.com/office/drawing/2014/main" id="{D9AB3CFB-C36F-4407-9FC5-00A6E771516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29" name="Freeform: Shape 334">
              <a:extLst>
                <a:ext uri="{FF2B5EF4-FFF2-40B4-BE49-F238E27FC236}">
                  <a16:creationId xmlns="" xmlns:a16="http://schemas.microsoft.com/office/drawing/2014/main" id="{D409CF46-565C-482A-996B-15C403C46DF8}"/>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0" name="Freeform: Shape 335">
              <a:extLst>
                <a:ext uri="{FF2B5EF4-FFF2-40B4-BE49-F238E27FC236}">
                  <a16:creationId xmlns="" xmlns:a16="http://schemas.microsoft.com/office/drawing/2014/main" id="{245241C5-9A0C-4829-A92B-98F10EEB3857}"/>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1" name="Freeform: Shape 336">
              <a:extLst>
                <a:ext uri="{FF2B5EF4-FFF2-40B4-BE49-F238E27FC236}">
                  <a16:creationId xmlns="" xmlns:a16="http://schemas.microsoft.com/office/drawing/2014/main" id="{A6E68B4F-9367-466C-BE40-39A414B76CA9}"/>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2" name="Freeform: Shape 337">
              <a:extLst>
                <a:ext uri="{FF2B5EF4-FFF2-40B4-BE49-F238E27FC236}">
                  <a16:creationId xmlns="" xmlns:a16="http://schemas.microsoft.com/office/drawing/2014/main" id="{1C003F11-9CC3-4DC8-B47B-7769B1016A2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3" name="Freeform: Shape 338">
              <a:extLst>
                <a:ext uri="{FF2B5EF4-FFF2-40B4-BE49-F238E27FC236}">
                  <a16:creationId xmlns="" xmlns:a16="http://schemas.microsoft.com/office/drawing/2014/main" id="{7EC68ABA-BE33-49B6-8D5F-1F6CED273E5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4" name="Freeform: Shape 339">
              <a:extLst>
                <a:ext uri="{FF2B5EF4-FFF2-40B4-BE49-F238E27FC236}">
                  <a16:creationId xmlns="" xmlns:a16="http://schemas.microsoft.com/office/drawing/2014/main" id="{2B0DF417-D59B-4C40-A548-FF8C59B99D7F}"/>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5" name="Freeform: Shape 340">
              <a:extLst>
                <a:ext uri="{FF2B5EF4-FFF2-40B4-BE49-F238E27FC236}">
                  <a16:creationId xmlns="" xmlns:a16="http://schemas.microsoft.com/office/drawing/2014/main" id="{93CC9B6D-4FD9-4507-AC60-51CD7663465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6" name="Freeform: Shape 341">
              <a:extLst>
                <a:ext uri="{FF2B5EF4-FFF2-40B4-BE49-F238E27FC236}">
                  <a16:creationId xmlns="" xmlns:a16="http://schemas.microsoft.com/office/drawing/2014/main" id="{ABDC134D-451C-4AFD-AD38-338AD94EAE8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7" name="Freeform: Shape 342">
              <a:extLst>
                <a:ext uri="{FF2B5EF4-FFF2-40B4-BE49-F238E27FC236}">
                  <a16:creationId xmlns="" xmlns:a16="http://schemas.microsoft.com/office/drawing/2014/main" id="{CB19ABD7-484B-44B3-8DC0-5D5B351FA63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8" name="Freeform: Shape 343">
              <a:extLst>
                <a:ext uri="{FF2B5EF4-FFF2-40B4-BE49-F238E27FC236}">
                  <a16:creationId xmlns="" xmlns:a16="http://schemas.microsoft.com/office/drawing/2014/main" id="{F2A03C1A-9C32-4924-B607-07FCF0A5112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39" name="Freeform: Shape 344">
              <a:extLst>
                <a:ext uri="{FF2B5EF4-FFF2-40B4-BE49-F238E27FC236}">
                  <a16:creationId xmlns="" xmlns:a16="http://schemas.microsoft.com/office/drawing/2014/main" id="{FB2A97BA-DB21-4CC8-B9FD-5FF716E55D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0" name="Freeform: Shape 345">
              <a:extLst>
                <a:ext uri="{FF2B5EF4-FFF2-40B4-BE49-F238E27FC236}">
                  <a16:creationId xmlns="" xmlns:a16="http://schemas.microsoft.com/office/drawing/2014/main" id="{7716D1FE-E397-46D4-97E9-82F6A8C2C17D}"/>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1" name="Freeform: Shape 346">
              <a:extLst>
                <a:ext uri="{FF2B5EF4-FFF2-40B4-BE49-F238E27FC236}">
                  <a16:creationId xmlns="" xmlns:a16="http://schemas.microsoft.com/office/drawing/2014/main" id="{90A97D55-5CAA-4E18-B5BF-1609DE20B72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2" name="Freeform: Shape 347">
              <a:extLst>
                <a:ext uri="{FF2B5EF4-FFF2-40B4-BE49-F238E27FC236}">
                  <a16:creationId xmlns="" xmlns:a16="http://schemas.microsoft.com/office/drawing/2014/main" id="{39C17E09-DF50-4D2F-A010-EC4B14213BA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3" name="Freeform: Shape 348">
              <a:extLst>
                <a:ext uri="{FF2B5EF4-FFF2-40B4-BE49-F238E27FC236}">
                  <a16:creationId xmlns="" xmlns:a16="http://schemas.microsoft.com/office/drawing/2014/main" id="{C4135E73-BCBF-476C-A863-DDA0E5F44934}"/>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4" name="Freeform: Shape 349">
              <a:extLst>
                <a:ext uri="{FF2B5EF4-FFF2-40B4-BE49-F238E27FC236}">
                  <a16:creationId xmlns="" xmlns:a16="http://schemas.microsoft.com/office/drawing/2014/main" id="{B8C573B0-6105-446F-91C7-55BF91AE1544}"/>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5" name="Freeform: Shape 350">
              <a:extLst>
                <a:ext uri="{FF2B5EF4-FFF2-40B4-BE49-F238E27FC236}">
                  <a16:creationId xmlns="" xmlns:a16="http://schemas.microsoft.com/office/drawing/2014/main" id="{58DD065C-A9B0-4E25-8476-8E5E01099E40}"/>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6" name="Freeform: Shape 351">
              <a:extLst>
                <a:ext uri="{FF2B5EF4-FFF2-40B4-BE49-F238E27FC236}">
                  <a16:creationId xmlns="" xmlns:a16="http://schemas.microsoft.com/office/drawing/2014/main" id="{4B00B450-34D3-41D1-BA55-8D186BE9B3E8}"/>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7" name="Freeform: Shape 352">
              <a:extLst>
                <a:ext uri="{FF2B5EF4-FFF2-40B4-BE49-F238E27FC236}">
                  <a16:creationId xmlns="" xmlns:a16="http://schemas.microsoft.com/office/drawing/2014/main" id="{79F9D8B4-0AC1-4692-8C8F-807AC1C3ED6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8" name="Freeform: Shape 353">
              <a:extLst>
                <a:ext uri="{FF2B5EF4-FFF2-40B4-BE49-F238E27FC236}">
                  <a16:creationId xmlns="" xmlns:a16="http://schemas.microsoft.com/office/drawing/2014/main" id="{1F33067E-3912-414B-B305-F662E09CE013}"/>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49" name="Freeform: Shape 354">
              <a:extLst>
                <a:ext uri="{FF2B5EF4-FFF2-40B4-BE49-F238E27FC236}">
                  <a16:creationId xmlns="" xmlns:a16="http://schemas.microsoft.com/office/drawing/2014/main" id="{6403AEE5-9CEA-4ED5-9C93-5B9D09195E7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0" name="Freeform: Shape 355">
              <a:extLst>
                <a:ext uri="{FF2B5EF4-FFF2-40B4-BE49-F238E27FC236}">
                  <a16:creationId xmlns="" xmlns:a16="http://schemas.microsoft.com/office/drawing/2014/main" id="{C6C4D341-716B-4181-AAF8-B93F9F2576BE}"/>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1" name="Freeform: Shape 356">
              <a:extLst>
                <a:ext uri="{FF2B5EF4-FFF2-40B4-BE49-F238E27FC236}">
                  <a16:creationId xmlns="" xmlns:a16="http://schemas.microsoft.com/office/drawing/2014/main" id="{BD63B23C-F380-48E5-A4D9-452B4ADB175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2" name="Freeform: Shape 357">
              <a:extLst>
                <a:ext uri="{FF2B5EF4-FFF2-40B4-BE49-F238E27FC236}">
                  <a16:creationId xmlns="" xmlns:a16="http://schemas.microsoft.com/office/drawing/2014/main" id="{73DDAF5E-CDB5-419F-9BE1-35B91950AB0F}"/>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3" name="Freeform: Shape 358">
              <a:extLst>
                <a:ext uri="{FF2B5EF4-FFF2-40B4-BE49-F238E27FC236}">
                  <a16:creationId xmlns="" xmlns:a16="http://schemas.microsoft.com/office/drawing/2014/main" id="{032C22EE-C21C-4B12-BB1B-A108A6486978}"/>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4" name="Freeform: Shape 359">
              <a:extLst>
                <a:ext uri="{FF2B5EF4-FFF2-40B4-BE49-F238E27FC236}">
                  <a16:creationId xmlns="" xmlns:a16="http://schemas.microsoft.com/office/drawing/2014/main" id="{88DBDCA1-A584-4C62-BA60-507BAF0DD15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5" name="Freeform: Shape 360">
              <a:extLst>
                <a:ext uri="{FF2B5EF4-FFF2-40B4-BE49-F238E27FC236}">
                  <a16:creationId xmlns="" xmlns:a16="http://schemas.microsoft.com/office/drawing/2014/main" id="{B5BAB3B9-2709-4352-9CAA-F61D335248A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6" name="Freeform: Shape 361">
              <a:extLst>
                <a:ext uri="{FF2B5EF4-FFF2-40B4-BE49-F238E27FC236}">
                  <a16:creationId xmlns="" xmlns:a16="http://schemas.microsoft.com/office/drawing/2014/main" id="{26F62960-509F-481B-8EB2-75CA7D08E3E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7" name="Freeform: Shape 362">
              <a:extLst>
                <a:ext uri="{FF2B5EF4-FFF2-40B4-BE49-F238E27FC236}">
                  <a16:creationId xmlns="" xmlns:a16="http://schemas.microsoft.com/office/drawing/2014/main" id="{78CF041F-AC0A-4579-90A5-A4B0C78952D2}"/>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8" name="Freeform: Shape 363">
              <a:extLst>
                <a:ext uri="{FF2B5EF4-FFF2-40B4-BE49-F238E27FC236}">
                  <a16:creationId xmlns="" xmlns:a16="http://schemas.microsoft.com/office/drawing/2014/main" id="{4F957625-A25A-497D-91C9-2F50A481067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59" name="Freeform: Shape 364">
              <a:extLst>
                <a:ext uri="{FF2B5EF4-FFF2-40B4-BE49-F238E27FC236}">
                  <a16:creationId xmlns="" xmlns:a16="http://schemas.microsoft.com/office/drawing/2014/main" id="{1A0E91FD-B7F5-4FC9-87D2-823B2EC6886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0" name="Freeform: Shape 365">
              <a:extLst>
                <a:ext uri="{FF2B5EF4-FFF2-40B4-BE49-F238E27FC236}">
                  <a16:creationId xmlns="" xmlns:a16="http://schemas.microsoft.com/office/drawing/2014/main" id="{FC15273B-ADDF-4FA8-AEFE-84410D5A249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1" name="Freeform: Shape 366">
              <a:extLst>
                <a:ext uri="{FF2B5EF4-FFF2-40B4-BE49-F238E27FC236}">
                  <a16:creationId xmlns="" xmlns:a16="http://schemas.microsoft.com/office/drawing/2014/main" id="{B64EE4AC-478D-40E6-A315-B0F0C9F7E724}"/>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2" name="Freeform: Shape 367">
              <a:extLst>
                <a:ext uri="{FF2B5EF4-FFF2-40B4-BE49-F238E27FC236}">
                  <a16:creationId xmlns="" xmlns:a16="http://schemas.microsoft.com/office/drawing/2014/main" id="{C8082A98-8255-4591-82DA-F188B828CB7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3" name="Freeform: Shape 368">
              <a:extLst>
                <a:ext uri="{FF2B5EF4-FFF2-40B4-BE49-F238E27FC236}">
                  <a16:creationId xmlns="" xmlns:a16="http://schemas.microsoft.com/office/drawing/2014/main" id="{E201599D-3948-4AAA-933E-C18F24B6FA7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4" name="Freeform: Shape 369">
              <a:extLst>
                <a:ext uri="{FF2B5EF4-FFF2-40B4-BE49-F238E27FC236}">
                  <a16:creationId xmlns="" xmlns:a16="http://schemas.microsoft.com/office/drawing/2014/main" id="{0F67595D-62BA-4306-B109-0335BED3367E}"/>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5" name="Freeform: Shape 370">
              <a:extLst>
                <a:ext uri="{FF2B5EF4-FFF2-40B4-BE49-F238E27FC236}">
                  <a16:creationId xmlns="" xmlns:a16="http://schemas.microsoft.com/office/drawing/2014/main" id="{9DFC25E7-7E8A-43D3-96CF-DB4968D28412}"/>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6" name="Freeform: Shape 371">
              <a:extLst>
                <a:ext uri="{FF2B5EF4-FFF2-40B4-BE49-F238E27FC236}">
                  <a16:creationId xmlns="" xmlns:a16="http://schemas.microsoft.com/office/drawing/2014/main" id="{0DCF3A24-14D6-40F6-9994-7099071864A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7" name="Freeform: Shape 372">
              <a:extLst>
                <a:ext uri="{FF2B5EF4-FFF2-40B4-BE49-F238E27FC236}">
                  <a16:creationId xmlns="" xmlns:a16="http://schemas.microsoft.com/office/drawing/2014/main" id="{39CEB5D4-3D54-48AE-B51C-37448A80061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8" name="Freeform: Shape 373">
              <a:extLst>
                <a:ext uri="{FF2B5EF4-FFF2-40B4-BE49-F238E27FC236}">
                  <a16:creationId xmlns="" xmlns:a16="http://schemas.microsoft.com/office/drawing/2014/main" id="{48FC5B45-04A9-4AAD-806F-DDE2BB20BA0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69" name="Freeform: Shape 374">
              <a:extLst>
                <a:ext uri="{FF2B5EF4-FFF2-40B4-BE49-F238E27FC236}">
                  <a16:creationId xmlns="" xmlns:a16="http://schemas.microsoft.com/office/drawing/2014/main" id="{802484B2-0E52-4741-BABD-1E8C74F72269}"/>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0" name="Freeform: Shape 375">
              <a:extLst>
                <a:ext uri="{FF2B5EF4-FFF2-40B4-BE49-F238E27FC236}">
                  <a16:creationId xmlns="" xmlns:a16="http://schemas.microsoft.com/office/drawing/2014/main" id="{DB50FDC4-DDC1-4659-9AA5-6E8E7FBE4B81}"/>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1" name="Freeform: Shape 376">
              <a:extLst>
                <a:ext uri="{FF2B5EF4-FFF2-40B4-BE49-F238E27FC236}">
                  <a16:creationId xmlns="" xmlns:a16="http://schemas.microsoft.com/office/drawing/2014/main" id="{06AC458F-6F15-42D8-9CB5-E14F836EDE52}"/>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2" name="Freeform: Shape 377">
              <a:extLst>
                <a:ext uri="{FF2B5EF4-FFF2-40B4-BE49-F238E27FC236}">
                  <a16:creationId xmlns="" xmlns:a16="http://schemas.microsoft.com/office/drawing/2014/main" id="{7CC8D7F3-B3E1-4D24-AD35-7C5412BD7F0D}"/>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3" name="Freeform: Shape 378">
              <a:extLst>
                <a:ext uri="{FF2B5EF4-FFF2-40B4-BE49-F238E27FC236}">
                  <a16:creationId xmlns="" xmlns:a16="http://schemas.microsoft.com/office/drawing/2014/main" id="{16384720-AE97-41AE-A202-DE8B50F02AD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4" name="Freeform: Shape 379">
              <a:extLst>
                <a:ext uri="{FF2B5EF4-FFF2-40B4-BE49-F238E27FC236}">
                  <a16:creationId xmlns="" xmlns:a16="http://schemas.microsoft.com/office/drawing/2014/main" id="{1C97CBEB-E0D1-47FE-8811-F9ECED826DE1}"/>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5" name="Freeform: Shape 380">
              <a:extLst>
                <a:ext uri="{FF2B5EF4-FFF2-40B4-BE49-F238E27FC236}">
                  <a16:creationId xmlns="" xmlns:a16="http://schemas.microsoft.com/office/drawing/2014/main" id="{307DCFC8-3F23-4738-80B2-A33362F4A07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6" name="Freeform: Shape 381">
              <a:extLst>
                <a:ext uri="{FF2B5EF4-FFF2-40B4-BE49-F238E27FC236}">
                  <a16:creationId xmlns="" xmlns:a16="http://schemas.microsoft.com/office/drawing/2014/main" id="{D9A8BEE0-E4AD-477B-84C0-15105492780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7" name="Freeform: Shape 382">
              <a:extLst>
                <a:ext uri="{FF2B5EF4-FFF2-40B4-BE49-F238E27FC236}">
                  <a16:creationId xmlns="" xmlns:a16="http://schemas.microsoft.com/office/drawing/2014/main" id="{DBE7A520-9D6C-47FA-A9D0-2D504D737856}"/>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8" name="Freeform: Shape 383">
              <a:extLst>
                <a:ext uri="{FF2B5EF4-FFF2-40B4-BE49-F238E27FC236}">
                  <a16:creationId xmlns="" xmlns:a16="http://schemas.microsoft.com/office/drawing/2014/main" id="{A6FA98A9-F433-4CDB-80FC-87B578B9CF90}"/>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79" name="Freeform: Shape 384">
              <a:extLst>
                <a:ext uri="{FF2B5EF4-FFF2-40B4-BE49-F238E27FC236}">
                  <a16:creationId xmlns="" xmlns:a16="http://schemas.microsoft.com/office/drawing/2014/main" id="{AABC0089-57B9-4792-8660-6BF680E1EE8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0" name="Freeform: Shape 385">
              <a:extLst>
                <a:ext uri="{FF2B5EF4-FFF2-40B4-BE49-F238E27FC236}">
                  <a16:creationId xmlns="" xmlns:a16="http://schemas.microsoft.com/office/drawing/2014/main" id="{ACDE9EAD-23E8-4226-B3EF-91227B3D9851}"/>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1" name="Freeform: Shape 386">
              <a:extLst>
                <a:ext uri="{FF2B5EF4-FFF2-40B4-BE49-F238E27FC236}">
                  <a16:creationId xmlns="" xmlns:a16="http://schemas.microsoft.com/office/drawing/2014/main" id="{7FE44440-AAB8-43FC-BCBF-160435414CE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2" name="Freeform: Shape 387">
              <a:extLst>
                <a:ext uri="{FF2B5EF4-FFF2-40B4-BE49-F238E27FC236}">
                  <a16:creationId xmlns="" xmlns:a16="http://schemas.microsoft.com/office/drawing/2014/main" id="{A540B9DE-E362-40C8-B35E-CF92AA2BFBED}"/>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3" name="Freeform: Shape 388">
              <a:extLst>
                <a:ext uri="{FF2B5EF4-FFF2-40B4-BE49-F238E27FC236}">
                  <a16:creationId xmlns="" xmlns:a16="http://schemas.microsoft.com/office/drawing/2014/main" id="{770A9759-0365-43F5-BD90-088E79AAB434}"/>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4" name="Freeform: Shape 389">
              <a:extLst>
                <a:ext uri="{FF2B5EF4-FFF2-40B4-BE49-F238E27FC236}">
                  <a16:creationId xmlns="" xmlns:a16="http://schemas.microsoft.com/office/drawing/2014/main" id="{7D15A87F-29EB-4843-8ADA-5B9F8DC7752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5" name="Freeform: Shape 390">
              <a:extLst>
                <a:ext uri="{FF2B5EF4-FFF2-40B4-BE49-F238E27FC236}">
                  <a16:creationId xmlns="" xmlns:a16="http://schemas.microsoft.com/office/drawing/2014/main" id="{C7C91D3C-564F-4B9A-A8B8-75A754427A46}"/>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6" name="Freeform: Shape 391">
              <a:extLst>
                <a:ext uri="{FF2B5EF4-FFF2-40B4-BE49-F238E27FC236}">
                  <a16:creationId xmlns="" xmlns:a16="http://schemas.microsoft.com/office/drawing/2014/main" id="{1885AC63-DD19-4C0B-AF1A-F50EF3692838}"/>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7" name="Freeform: Shape 392">
              <a:extLst>
                <a:ext uri="{FF2B5EF4-FFF2-40B4-BE49-F238E27FC236}">
                  <a16:creationId xmlns="" xmlns:a16="http://schemas.microsoft.com/office/drawing/2014/main" id="{CC16A0DB-D4BF-4D91-A436-77F7E5E8775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8" name="Freeform: Shape 393">
              <a:extLst>
                <a:ext uri="{FF2B5EF4-FFF2-40B4-BE49-F238E27FC236}">
                  <a16:creationId xmlns="" xmlns:a16="http://schemas.microsoft.com/office/drawing/2014/main" id="{A8A3EEC9-C29D-4D6A-BA0E-AFEF1D0AFE8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89" name="Freeform: Shape 394">
              <a:extLst>
                <a:ext uri="{FF2B5EF4-FFF2-40B4-BE49-F238E27FC236}">
                  <a16:creationId xmlns="" xmlns:a16="http://schemas.microsoft.com/office/drawing/2014/main" id="{6E46B42D-573E-4CB0-897A-C4347C65B6E9}"/>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0" name="Freeform: Shape 395">
              <a:extLst>
                <a:ext uri="{FF2B5EF4-FFF2-40B4-BE49-F238E27FC236}">
                  <a16:creationId xmlns="" xmlns:a16="http://schemas.microsoft.com/office/drawing/2014/main" id="{1060B6F5-C756-41F6-B83F-9E81D1A8871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1" name="Freeform: Shape 396">
              <a:extLst>
                <a:ext uri="{FF2B5EF4-FFF2-40B4-BE49-F238E27FC236}">
                  <a16:creationId xmlns="" xmlns:a16="http://schemas.microsoft.com/office/drawing/2014/main" id="{B5E2FCCD-7E0A-492E-B01A-102395B3C24E}"/>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2" name="Freeform: Shape 397">
              <a:extLst>
                <a:ext uri="{FF2B5EF4-FFF2-40B4-BE49-F238E27FC236}">
                  <a16:creationId xmlns="" xmlns:a16="http://schemas.microsoft.com/office/drawing/2014/main" id="{7283495B-4896-4E45-918E-71C9533E7A9B}"/>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3" name="Freeform: Shape 398">
              <a:extLst>
                <a:ext uri="{FF2B5EF4-FFF2-40B4-BE49-F238E27FC236}">
                  <a16:creationId xmlns="" xmlns:a16="http://schemas.microsoft.com/office/drawing/2014/main" id="{166ECDEA-2F71-4864-89AD-465AA7F0A194}"/>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4" name="Freeform: Shape 399">
              <a:extLst>
                <a:ext uri="{FF2B5EF4-FFF2-40B4-BE49-F238E27FC236}">
                  <a16:creationId xmlns="" xmlns:a16="http://schemas.microsoft.com/office/drawing/2014/main" id="{CA68B705-8A98-43BA-AC1E-220A02ED0EEC}"/>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5" name="Freeform: Shape 400">
              <a:extLst>
                <a:ext uri="{FF2B5EF4-FFF2-40B4-BE49-F238E27FC236}">
                  <a16:creationId xmlns="" xmlns:a16="http://schemas.microsoft.com/office/drawing/2014/main" id="{8A17F821-2F28-49EE-88DA-4BFAE97A5AF9}"/>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6" name="Freeform: Shape 401">
              <a:extLst>
                <a:ext uri="{FF2B5EF4-FFF2-40B4-BE49-F238E27FC236}">
                  <a16:creationId xmlns="" xmlns:a16="http://schemas.microsoft.com/office/drawing/2014/main" id="{876BC8C9-E468-4719-ACB9-7892EC8B88A8}"/>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7" name="Freeform: Shape 402">
              <a:extLst>
                <a:ext uri="{FF2B5EF4-FFF2-40B4-BE49-F238E27FC236}">
                  <a16:creationId xmlns="" xmlns:a16="http://schemas.microsoft.com/office/drawing/2014/main" id="{1D845D4D-CAFD-4E7C-8F4A-3D28C07EE8F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8" name="Freeform: Shape 403">
              <a:extLst>
                <a:ext uri="{FF2B5EF4-FFF2-40B4-BE49-F238E27FC236}">
                  <a16:creationId xmlns="" xmlns:a16="http://schemas.microsoft.com/office/drawing/2014/main" id="{9E10FB3B-7334-4252-94F2-50BE6AE74917}"/>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99" name="Freeform: Shape 404">
              <a:extLst>
                <a:ext uri="{FF2B5EF4-FFF2-40B4-BE49-F238E27FC236}">
                  <a16:creationId xmlns="" xmlns:a16="http://schemas.microsoft.com/office/drawing/2014/main" id="{73679A86-C205-44E7-9FA3-A3DDEE91A40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0" name="Freeform: Shape 405">
              <a:extLst>
                <a:ext uri="{FF2B5EF4-FFF2-40B4-BE49-F238E27FC236}">
                  <a16:creationId xmlns="" xmlns:a16="http://schemas.microsoft.com/office/drawing/2014/main" id="{229CB5BF-5F98-4329-B3D0-36DFE5D16276}"/>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1" name="Freeform: Shape 406">
              <a:extLst>
                <a:ext uri="{FF2B5EF4-FFF2-40B4-BE49-F238E27FC236}">
                  <a16:creationId xmlns="" xmlns:a16="http://schemas.microsoft.com/office/drawing/2014/main" id="{1F406D3E-2482-4D9B-894B-915501BEB282}"/>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2" name="Freeform: Shape 407">
              <a:extLst>
                <a:ext uri="{FF2B5EF4-FFF2-40B4-BE49-F238E27FC236}">
                  <a16:creationId xmlns="" xmlns:a16="http://schemas.microsoft.com/office/drawing/2014/main" id="{2AF92E46-8AC6-4EB0-BEBC-31B4A317039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3" name="Freeform: Shape 408">
              <a:extLst>
                <a:ext uri="{FF2B5EF4-FFF2-40B4-BE49-F238E27FC236}">
                  <a16:creationId xmlns="" xmlns:a16="http://schemas.microsoft.com/office/drawing/2014/main" id="{1AD6DF61-9D85-4A6F-98BA-76210E800FB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4" name="Freeform: Shape 409">
              <a:extLst>
                <a:ext uri="{FF2B5EF4-FFF2-40B4-BE49-F238E27FC236}">
                  <a16:creationId xmlns="" xmlns:a16="http://schemas.microsoft.com/office/drawing/2014/main" id="{F14475EB-4263-406C-B0B9-E8A7122FD031}"/>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5" name="Freeform: Shape 410">
              <a:extLst>
                <a:ext uri="{FF2B5EF4-FFF2-40B4-BE49-F238E27FC236}">
                  <a16:creationId xmlns="" xmlns:a16="http://schemas.microsoft.com/office/drawing/2014/main" id="{3DB5146C-FDEF-4427-BEEC-4F337C4486A5}"/>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6" name="Freeform: Shape 411">
              <a:extLst>
                <a:ext uri="{FF2B5EF4-FFF2-40B4-BE49-F238E27FC236}">
                  <a16:creationId xmlns="" xmlns:a16="http://schemas.microsoft.com/office/drawing/2014/main" id="{B92F665D-5B36-44C2-BECD-211E006637E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7" name="Freeform: Shape 412">
              <a:extLst>
                <a:ext uri="{FF2B5EF4-FFF2-40B4-BE49-F238E27FC236}">
                  <a16:creationId xmlns="" xmlns:a16="http://schemas.microsoft.com/office/drawing/2014/main" id="{CA59ED1F-FD99-42E8-B08D-35A16B7F9B1C}"/>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8" name="Freeform: Shape 413">
              <a:extLst>
                <a:ext uri="{FF2B5EF4-FFF2-40B4-BE49-F238E27FC236}">
                  <a16:creationId xmlns="" xmlns:a16="http://schemas.microsoft.com/office/drawing/2014/main" id="{47D17D63-3E72-45A7-B134-08D82BCA4B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09" name="Freeform: Shape 414">
              <a:extLst>
                <a:ext uri="{FF2B5EF4-FFF2-40B4-BE49-F238E27FC236}">
                  <a16:creationId xmlns="" xmlns:a16="http://schemas.microsoft.com/office/drawing/2014/main" id="{7A89857F-2A53-4D52-BD73-6CB20575EE8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0" name="Freeform: Shape 415">
              <a:extLst>
                <a:ext uri="{FF2B5EF4-FFF2-40B4-BE49-F238E27FC236}">
                  <a16:creationId xmlns="" xmlns:a16="http://schemas.microsoft.com/office/drawing/2014/main" id="{804368DE-536B-4C07-801D-180C05A7DF23}"/>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1" name="Freeform: Shape 416">
              <a:extLst>
                <a:ext uri="{FF2B5EF4-FFF2-40B4-BE49-F238E27FC236}">
                  <a16:creationId xmlns="" xmlns:a16="http://schemas.microsoft.com/office/drawing/2014/main" id="{2858FA61-121B-4526-8B45-EAD988F92976}"/>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2" name="Freeform: Shape 417">
              <a:extLst>
                <a:ext uri="{FF2B5EF4-FFF2-40B4-BE49-F238E27FC236}">
                  <a16:creationId xmlns="" xmlns:a16="http://schemas.microsoft.com/office/drawing/2014/main" id="{A7000E49-CFC3-49B2-8EF9-D12BD46B38AE}"/>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3" name="Freeform: Shape 418">
              <a:extLst>
                <a:ext uri="{FF2B5EF4-FFF2-40B4-BE49-F238E27FC236}">
                  <a16:creationId xmlns="" xmlns:a16="http://schemas.microsoft.com/office/drawing/2014/main" id="{DE72491E-CD36-43F6-8184-4BE6C6C2DC3B}"/>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4" name="Freeform: Shape 419">
              <a:extLst>
                <a:ext uri="{FF2B5EF4-FFF2-40B4-BE49-F238E27FC236}">
                  <a16:creationId xmlns="" xmlns:a16="http://schemas.microsoft.com/office/drawing/2014/main" id="{9BA1B62B-B988-4FF4-B578-5BFB4160DEBA}"/>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5" name="Freeform: Shape 420">
              <a:extLst>
                <a:ext uri="{FF2B5EF4-FFF2-40B4-BE49-F238E27FC236}">
                  <a16:creationId xmlns="" xmlns:a16="http://schemas.microsoft.com/office/drawing/2014/main" id="{EC1DBFDB-8DE6-4082-A2D1-75C12315E4D8}"/>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6" name="Freeform: Shape 421">
              <a:extLst>
                <a:ext uri="{FF2B5EF4-FFF2-40B4-BE49-F238E27FC236}">
                  <a16:creationId xmlns="" xmlns:a16="http://schemas.microsoft.com/office/drawing/2014/main" id="{A2AB8758-C414-46A9-A6D0-34AD3FA83F35}"/>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sp>
          <p:nvSpPr>
            <p:cNvPr id="117" name="Freeform: Shape 422">
              <a:extLst>
                <a:ext uri="{FF2B5EF4-FFF2-40B4-BE49-F238E27FC236}">
                  <a16:creationId xmlns="" xmlns:a16="http://schemas.microsoft.com/office/drawing/2014/main" id="{6312D5FB-5158-4FA1-99A0-E89F7463C16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latin typeface="Times New Roman" panose="02020603050405020304" pitchFamily="18" charset="0"/>
                <a:cs typeface="Times New Roman" panose="02020603050405020304" pitchFamily="18" charset="0"/>
              </a:endParaRPr>
            </a:p>
          </p:txBody>
        </p:sp>
      </p:grpSp>
      <p:pic>
        <p:nvPicPr>
          <p:cNvPr id="134" name="图片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0177" y="3007803"/>
            <a:ext cx="472782" cy="18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图片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5973" y="2778275"/>
            <a:ext cx="429907" cy="21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3869" y="2682687"/>
            <a:ext cx="367736" cy="2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6183" y="2955515"/>
            <a:ext cx="294145" cy="17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6111" y="2853760"/>
            <a:ext cx="244392" cy="31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图片 2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98915" y="2701407"/>
            <a:ext cx="410183" cy="14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47" descr="无标题"/>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11706" y="2913075"/>
            <a:ext cx="353273" cy="1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图片 3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99946" y="3550530"/>
            <a:ext cx="353398" cy="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1" descr="image00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92789" y="3162189"/>
            <a:ext cx="361164" cy="2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45720" y="3172002"/>
            <a:ext cx="486730" cy="14627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4"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326078" y="3235527"/>
            <a:ext cx="317763" cy="14990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5" name="图片 3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88047" y="3347444"/>
            <a:ext cx="365698" cy="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图片 3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82208" y="2570407"/>
            <a:ext cx="477669" cy="1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图片 38"/>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06981" y="2456845"/>
            <a:ext cx="450484" cy="18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图片 44"/>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927443" y="3433991"/>
            <a:ext cx="509526" cy="6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图片 4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73225" y="3114139"/>
            <a:ext cx="510643" cy="1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图片 49"/>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057972" y="2908151"/>
            <a:ext cx="451490" cy="2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56" descr="LOGO (1)"/>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485111" y="2552752"/>
            <a:ext cx="468608" cy="10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图片 56"/>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067237" y="2294902"/>
            <a:ext cx="229788" cy="22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图片 58"/>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692789" y="3416289"/>
            <a:ext cx="284528" cy="21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图片 59"/>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982984" y="3195490"/>
            <a:ext cx="452504" cy="1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图片 62" descr="https://gimg2.baidu.com/image_search/src=http%3A%2F%2Fpn.zdmimg.com%2F201410%2F09%2F1090798c.png&amp;refer=http%3A%2F%2Fpn.zdmimg.com&amp;app=2002&amp;size=f9999,10000&amp;q=a80&amp;n=0&amp;g=0n&amp;fmt=jpeg?sec=1627088822&amp;t=e7f0793880376bad6ebb2195de833d1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376172" y="2333080"/>
            <a:ext cx="419416" cy="20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群組 156"/>
          <p:cNvGrpSpPr/>
          <p:nvPr/>
        </p:nvGrpSpPr>
        <p:grpSpPr>
          <a:xfrm>
            <a:off x="8919669" y="2980100"/>
            <a:ext cx="717037" cy="811488"/>
            <a:chOff x="7596994" y="3300343"/>
            <a:chExt cx="622889" cy="617086"/>
          </a:xfrm>
        </p:grpSpPr>
        <p:pic>
          <p:nvPicPr>
            <p:cNvPr id="158" name="图片 24"/>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978613" y="3527075"/>
              <a:ext cx="241270" cy="16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596994" y="3496051"/>
              <a:ext cx="341943" cy="162619"/>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图片 54"/>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02248" y="3394458"/>
              <a:ext cx="311499" cy="10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图片 61"/>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861626" y="3300343"/>
              <a:ext cx="203464" cy="1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图片 65"/>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917854" y="3674909"/>
              <a:ext cx="275742" cy="24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 name="Immagine 3"/>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225442" y="3496831"/>
            <a:ext cx="471195" cy="10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图片 68"/>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155193" y="3389233"/>
            <a:ext cx="506149" cy="1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2" descr="C:\Users\solomon.wang\AppData\Local\Microsoft\Windows\Temporary Internet Files\Content.Outlook\PTWP6HTH\image_123986672.JPG"/>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a:stretch/>
        </p:blipFill>
        <p:spPr bwMode="auto">
          <a:xfrm>
            <a:off x="5516868" y="2703914"/>
            <a:ext cx="580498" cy="124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66" name="Picture 2"/>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168576" y="3211415"/>
            <a:ext cx="510918" cy="18356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7" name="图片 10"/>
          <p:cNvPicPr>
            <a:picLocks noChangeAspect="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721050" y="3650852"/>
            <a:ext cx="543759" cy="17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4"/>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056983" y="3026756"/>
            <a:ext cx="383072" cy="32657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9" name="图片 15"/>
          <p:cNvPicPr>
            <a:picLocks noChangeAspect="1"/>
          </p:cNvPicPr>
          <p:nvPr/>
        </p:nvPicPr>
        <p:blipFill>
          <a:blip r:embed="rId35" cstate="email">
            <a:extLst>
              <a:ext uri="{28A0092B-C50C-407E-A947-70E740481C1C}">
                <a14:useLocalDpi xmlns:a14="http://schemas.microsoft.com/office/drawing/2010/main"/>
              </a:ext>
            </a:extLst>
          </a:blip>
          <a:srcRect/>
          <a:stretch>
            <a:fillRect/>
          </a:stretch>
        </p:blipFill>
        <p:spPr bwMode="auto">
          <a:xfrm>
            <a:off x="3321279" y="3664027"/>
            <a:ext cx="418155" cy="22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vZ3ITx5YZ6kNIM:" descr="Image result for REI Logo"/>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741917" y="3209978"/>
            <a:ext cx="371635" cy="15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图片 19"/>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138741" y="3404591"/>
            <a:ext cx="509858" cy="3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图片 22"/>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2313456" y="3738791"/>
            <a:ext cx="401269" cy="24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图片 29"/>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2038524" y="3723235"/>
            <a:ext cx="265862" cy="35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图片 50"/>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bwMode="auto">
          <a:xfrm>
            <a:off x="2679137" y="3420340"/>
            <a:ext cx="568782" cy="24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图片 51"/>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bwMode="auto">
          <a:xfrm>
            <a:off x="2802947" y="3652211"/>
            <a:ext cx="448133" cy="3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图片 53"/>
          <p:cNvPicPr>
            <a:picLocks noChangeAspect="1"/>
          </p:cNvPicPr>
          <p:nvPr/>
        </p:nvPicPr>
        <p:blipFill>
          <a:blip r:embed="rId42" cstate="email">
            <a:extLst>
              <a:ext uri="{28A0092B-C50C-407E-A947-70E740481C1C}">
                <a14:useLocalDpi xmlns:a14="http://schemas.microsoft.com/office/drawing/2010/main"/>
              </a:ext>
            </a:extLst>
          </a:blip>
          <a:srcRect/>
          <a:stretch>
            <a:fillRect/>
          </a:stretch>
        </p:blipFill>
        <p:spPr bwMode="auto">
          <a:xfrm>
            <a:off x="3202908" y="3313382"/>
            <a:ext cx="481863" cy="29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图片 55"/>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3106502" y="4182789"/>
            <a:ext cx="586113" cy="2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图片 57"/>
          <p:cNvPicPr>
            <a:picLocks noChangeAspect="1"/>
          </p:cNvPicPr>
          <p:nvPr/>
        </p:nvPicPr>
        <p:blipFill>
          <a:blip r:embed="rId44" cstate="email">
            <a:extLst>
              <a:ext uri="{28A0092B-C50C-407E-A947-70E740481C1C}">
                <a14:useLocalDpi xmlns:a14="http://schemas.microsoft.com/office/drawing/2010/main"/>
              </a:ext>
            </a:extLst>
          </a:blip>
          <a:srcRect/>
          <a:stretch>
            <a:fillRect/>
          </a:stretch>
        </p:blipFill>
        <p:spPr bwMode="auto">
          <a:xfrm>
            <a:off x="2802413" y="3961292"/>
            <a:ext cx="659172" cy="18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图片 60"/>
          <p:cNvPicPr>
            <a:picLocks noChangeAspect="1"/>
          </p:cNvPicPr>
          <p:nvPr/>
        </p:nvPicPr>
        <p:blipFill>
          <a:blip r:embed="rId45" cstate="email">
            <a:extLst>
              <a:ext uri="{28A0092B-C50C-407E-A947-70E740481C1C}">
                <a14:useLocalDpi xmlns:a14="http://schemas.microsoft.com/office/drawing/2010/main"/>
              </a:ext>
            </a:extLst>
          </a:blip>
          <a:srcRect/>
          <a:stretch>
            <a:fillRect/>
          </a:stretch>
        </p:blipFill>
        <p:spPr bwMode="auto">
          <a:xfrm>
            <a:off x="2449390" y="4107731"/>
            <a:ext cx="502606" cy="25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图片 63"/>
          <p:cNvPicPr>
            <a:picLocks noChangeAspect="1"/>
          </p:cNvPicPr>
          <p:nvPr/>
        </p:nvPicPr>
        <p:blipFill>
          <a:blip r:embed="rId46" cstate="email">
            <a:extLst>
              <a:ext uri="{28A0092B-C50C-407E-A947-70E740481C1C}">
                <a14:useLocalDpi xmlns:a14="http://schemas.microsoft.com/office/drawing/2010/main"/>
              </a:ext>
            </a:extLst>
          </a:blip>
          <a:srcRect/>
          <a:stretch>
            <a:fillRect/>
          </a:stretch>
        </p:blipFill>
        <p:spPr bwMode="auto">
          <a:xfrm>
            <a:off x="3677357" y="3850412"/>
            <a:ext cx="603445" cy="28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3"/>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3688090" y="3429551"/>
            <a:ext cx="663023" cy="145512"/>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文本框 40"/>
          <p:cNvSpPr txBox="1"/>
          <p:nvPr/>
        </p:nvSpPr>
        <p:spPr>
          <a:xfrm>
            <a:off x="2356054" y="5845779"/>
            <a:ext cx="8104426" cy="462000"/>
          </a:xfrm>
          <a:prstGeom prst="rect">
            <a:avLst/>
          </a:prstGeom>
          <a:noFill/>
        </p:spPr>
        <p:txBody>
          <a:bodyPr wrap="square" lIns="91769" tIns="45886" rIns="91769" bIns="45886" rtlCol="0">
            <a:spAutoFit/>
          </a:bodyPr>
          <a:lstStyle/>
          <a:p>
            <a:pPr lvl="0"/>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鈺齊集團</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餘個</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品牌合作，分佈於歐洲</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、美洲</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和</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亞</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洲。</a:t>
            </a:r>
            <a:endParaRPr lang="en-US" altLang="zh-CN" sz="2400" dirty="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8" name="圖片 117">
            <a:extLst>
              <a:ext uri="{FF2B5EF4-FFF2-40B4-BE49-F238E27FC236}">
                <a16:creationId xmlns="" xmlns:a16="http://schemas.microsoft.com/office/drawing/2014/main" id="{92B53540-7E16-B9A0-677D-1F63211DBF51}"/>
              </a:ext>
            </a:extLst>
          </p:cNvPr>
          <p:cNvPicPr>
            <a:picLocks noChangeAspect="1"/>
          </p:cNvPicPr>
          <p:nvPr/>
        </p:nvPicPr>
        <p:blipFill>
          <a:blip r:embed="rId48"/>
          <a:stretch>
            <a:fillRect/>
          </a:stretch>
        </p:blipFill>
        <p:spPr>
          <a:xfrm>
            <a:off x="5889824" y="3633439"/>
            <a:ext cx="469128" cy="194106"/>
          </a:xfrm>
          <a:prstGeom prst="rect">
            <a:avLst/>
          </a:prstGeom>
        </p:spPr>
      </p:pic>
      <p:pic>
        <p:nvPicPr>
          <p:cNvPr id="119" name="圖片 118">
            <a:extLst>
              <a:ext uri="{FF2B5EF4-FFF2-40B4-BE49-F238E27FC236}">
                <a16:creationId xmlns="" xmlns:a16="http://schemas.microsoft.com/office/drawing/2014/main" id="{1C2578FB-A595-2793-78AA-7EEB9E5028C1}"/>
              </a:ext>
            </a:extLst>
          </p:cNvPr>
          <p:cNvPicPr>
            <a:picLocks noChangeAspect="1"/>
          </p:cNvPicPr>
          <p:nvPr/>
        </p:nvPicPr>
        <p:blipFill>
          <a:blip r:embed="rId49"/>
          <a:stretch>
            <a:fillRect/>
          </a:stretch>
        </p:blipFill>
        <p:spPr>
          <a:xfrm>
            <a:off x="2589520" y="2839043"/>
            <a:ext cx="426726" cy="313094"/>
          </a:xfrm>
          <a:prstGeom prst="rect">
            <a:avLst/>
          </a:prstGeom>
        </p:spPr>
      </p:pic>
    </p:spTree>
    <p:extLst>
      <p:ext uri="{BB962C8B-B14F-4D97-AF65-F5344CB8AC3E}">
        <p14:creationId xmlns:p14="http://schemas.microsoft.com/office/powerpoint/2010/main" val="195318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4AB76CC-DF0F-428E-9EEA-692E06A70CFD}"/>
              </a:ext>
            </a:extLst>
          </p:cNvPr>
          <p:cNvGrpSpPr/>
          <p:nvPr/>
        </p:nvGrpSpPr>
        <p:grpSpPr>
          <a:xfrm>
            <a:off x="307723" y="220674"/>
            <a:ext cx="2183781" cy="646331"/>
            <a:chOff x="568443" y="207973"/>
            <a:chExt cx="2183781" cy="646332"/>
          </a:xfrm>
        </p:grpSpPr>
        <p:sp>
          <p:nvSpPr>
            <p:cNvPr id="3" name="文本框 23">
              <a:extLst>
                <a:ext uri="{FF2B5EF4-FFF2-40B4-BE49-F238E27FC236}">
                  <a16:creationId xmlns="" xmlns:a16="http://schemas.microsoft.com/office/drawing/2014/main" id="{72522057-64A4-461F-82BE-787869ACF4ED}"/>
                </a:ext>
              </a:extLst>
            </p:cNvPr>
            <p:cNvSpPr txBox="1"/>
            <p:nvPr/>
          </p:nvSpPr>
          <p:spPr>
            <a:xfrm>
              <a:off x="720899" y="207973"/>
              <a:ext cx="2031325" cy="646332"/>
            </a:xfrm>
            <a:prstGeom prst="rect">
              <a:avLst/>
            </a:prstGeom>
            <a:noFill/>
          </p:spPr>
          <p:txBody>
            <a:bodyPr wrap="none" rtlCol="0">
              <a:spAutoFit/>
            </a:bodyPr>
            <a:lstStyle/>
            <a:p>
              <a:r>
                <a:rPr lang="zh-TW"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開發產品</a:t>
              </a:r>
              <a:endParaRPr lang="en-US" altLang="zh-TW"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4" name="等腰三角形 3">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FZHei-B01S" panose="02010601030101010101" pitchFamily="2" charset="-122"/>
                <a:cs typeface="Times New Roman" panose="02020603050405020304" pitchFamily="18" charset="0"/>
                <a:sym typeface="FZHei-B01S" panose="02010601030101010101" pitchFamily="2" charset="-122"/>
              </a:endParaRPr>
            </a:p>
          </p:txBody>
        </p:sp>
      </p:grpSp>
      <p:grpSp>
        <p:nvGrpSpPr>
          <p:cNvPr id="200" name="组合 96">
            <a:extLst>
              <a:ext uri="{FF2B5EF4-FFF2-40B4-BE49-F238E27FC236}">
                <a16:creationId xmlns="" xmlns:a16="http://schemas.microsoft.com/office/drawing/2014/main" id="{5ED45513-CF58-4CFE-94FE-0B2A8B61EA73}"/>
              </a:ext>
            </a:extLst>
          </p:cNvPr>
          <p:cNvGrpSpPr/>
          <p:nvPr/>
        </p:nvGrpSpPr>
        <p:grpSpPr>
          <a:xfrm>
            <a:off x="2504980" y="2952022"/>
            <a:ext cx="5221657" cy="3515441"/>
            <a:chOff x="1588" y="2416175"/>
            <a:chExt cx="7762876" cy="4441825"/>
          </a:xfrm>
        </p:grpSpPr>
        <p:sp>
          <p:nvSpPr>
            <p:cNvPr id="201" name="Freeform 58">
              <a:extLst>
                <a:ext uri="{FF2B5EF4-FFF2-40B4-BE49-F238E27FC236}">
                  <a16:creationId xmlns="" xmlns:a16="http://schemas.microsoft.com/office/drawing/2014/main" id="{1E2638B5-0039-4A50-A2EC-23F9FE55CF67}"/>
                </a:ext>
              </a:extLst>
            </p:cNvPr>
            <p:cNvSpPr>
              <a:spLocks/>
            </p:cNvSpPr>
            <p:nvPr/>
          </p:nvSpPr>
          <p:spPr bwMode="auto">
            <a:xfrm>
              <a:off x="1588" y="4305300"/>
              <a:ext cx="6864351" cy="2552700"/>
            </a:xfrm>
            <a:custGeom>
              <a:avLst/>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ah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solidFill>
              <a:srgbClr val="002060">
                <a:alpha val="51000"/>
              </a:srgbClr>
            </a:solidFill>
            <a:ln>
              <a:noFill/>
            </a:ln>
          </p:spPr>
          <p:txBody>
            <a:bodyPr vert="horz" wrap="square" lIns="90465" tIns="45232" rIns="90465" bIns="45232" numCol="1" anchor="t" anchorCtr="0" compatLnSpc="1">
              <a:prstTxWarp prst="textNoShape">
                <a:avLst/>
              </a:prstTxWarp>
            </a:bodyPr>
            <a:lstStyle/>
            <a:p>
              <a:pPr defTabSz="452338"/>
              <a:endParaRPr lang="en-US" sz="1781">
                <a:solidFill>
                  <a:prstClr val="black"/>
                </a:solidFill>
                <a:latin typeface="Times New Roman" panose="02020603050405020304" pitchFamily="18" charset="0"/>
                <a:ea typeface="+mj-ea"/>
                <a:cs typeface="Times New Roman" panose="02020603050405020304" pitchFamily="18" charset="0"/>
              </a:endParaRPr>
            </a:p>
          </p:txBody>
        </p:sp>
        <p:sp>
          <p:nvSpPr>
            <p:cNvPr id="202" name="Freeform 59">
              <a:extLst>
                <a:ext uri="{FF2B5EF4-FFF2-40B4-BE49-F238E27FC236}">
                  <a16:creationId xmlns="" xmlns:a16="http://schemas.microsoft.com/office/drawing/2014/main" id="{DCCF00F6-6935-4FCC-B4C5-A14823AEF0A2}"/>
                </a:ext>
              </a:extLst>
            </p:cNvPr>
            <p:cNvSpPr>
              <a:spLocks/>
            </p:cNvSpPr>
            <p:nvPr/>
          </p:nvSpPr>
          <p:spPr bwMode="auto">
            <a:xfrm>
              <a:off x="6251576" y="2416175"/>
              <a:ext cx="1512888" cy="1889125"/>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accent1">
                <a:lumMod val="75000"/>
                <a:alpha val="51000"/>
              </a:schemeClr>
            </a:solidFill>
            <a:ln>
              <a:noFill/>
            </a:ln>
          </p:spPr>
          <p:txBody>
            <a:bodyPr vert="horz" wrap="square" lIns="90465" tIns="45232" rIns="90465" bIns="45232" numCol="1" anchor="t" anchorCtr="0" compatLnSpc="1">
              <a:prstTxWarp prst="textNoShape">
                <a:avLst/>
              </a:prstTxWarp>
            </a:bodyPr>
            <a:lstStyle/>
            <a:p>
              <a:pPr defTabSz="452338"/>
              <a:endParaRPr lang="en-US" sz="1781" spc="-29">
                <a:solidFill>
                  <a:prstClr val="black"/>
                </a:solidFill>
                <a:latin typeface="Times New Roman" panose="02020603050405020304" pitchFamily="18" charset="0"/>
                <a:ea typeface="+mj-ea"/>
                <a:cs typeface="Times New Roman" panose="02020603050405020304" pitchFamily="18" charset="0"/>
              </a:endParaRPr>
            </a:p>
          </p:txBody>
        </p:sp>
      </p:grpSp>
      <p:grpSp>
        <p:nvGrpSpPr>
          <p:cNvPr id="207" name="组合 1"/>
          <p:cNvGrpSpPr/>
          <p:nvPr/>
        </p:nvGrpSpPr>
        <p:grpSpPr>
          <a:xfrm>
            <a:off x="1194996" y="1440023"/>
            <a:ext cx="3102244" cy="3842756"/>
            <a:chOff x="150277" y="1011194"/>
            <a:chExt cx="2225970" cy="3299145"/>
          </a:xfrm>
        </p:grpSpPr>
        <p:sp>
          <p:nvSpPr>
            <p:cNvPr id="208" name="TextBox 8"/>
            <p:cNvSpPr txBox="1"/>
            <p:nvPr/>
          </p:nvSpPr>
          <p:spPr>
            <a:xfrm>
              <a:off x="150277" y="1011194"/>
              <a:ext cx="2225970" cy="23781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戶外性能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Outdoor Performance</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9" name="TextBox 66"/>
            <p:cNvSpPr txBox="1"/>
            <p:nvPr/>
          </p:nvSpPr>
          <p:spPr>
            <a:xfrm>
              <a:off x="150277" y="2031638"/>
              <a:ext cx="2225970" cy="23781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休閒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Casual</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0" name="TextBox 67"/>
            <p:cNvSpPr txBox="1"/>
            <p:nvPr/>
          </p:nvSpPr>
          <p:spPr>
            <a:xfrm>
              <a:off x="150277" y="3052082"/>
              <a:ext cx="2225970" cy="23781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運動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Sports</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1" name="TextBox 68"/>
            <p:cNvSpPr txBox="1"/>
            <p:nvPr/>
          </p:nvSpPr>
          <p:spPr>
            <a:xfrm>
              <a:off x="150277" y="4072525"/>
              <a:ext cx="2225970" cy="23781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涼拖鞋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Sandal/Flip flops</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12" name="群組 211"/>
          <p:cNvGrpSpPr/>
          <p:nvPr/>
        </p:nvGrpSpPr>
        <p:grpSpPr>
          <a:xfrm>
            <a:off x="7842728" y="1436914"/>
            <a:ext cx="3077820" cy="1497459"/>
            <a:chOff x="6563614" y="1768333"/>
            <a:chExt cx="2700000" cy="1239728"/>
          </a:xfrm>
        </p:grpSpPr>
        <p:sp>
          <p:nvSpPr>
            <p:cNvPr id="213" name="TextBox 69"/>
            <p:cNvSpPr txBox="1"/>
            <p:nvPr/>
          </p:nvSpPr>
          <p:spPr>
            <a:xfrm>
              <a:off x="6563614" y="1768333"/>
              <a:ext cx="2700000" cy="22932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冬靴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Winter Boots</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4" name="TextBox 70"/>
            <p:cNvSpPr txBox="1"/>
            <p:nvPr/>
          </p:nvSpPr>
          <p:spPr>
            <a:xfrm>
              <a:off x="6563614" y="2778737"/>
              <a:ext cx="2700000" cy="229324"/>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雪靴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Snowboard Boots</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215" name="图片 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8462" b="95962" l="10000" r="90000">
                        <a14:backgroundMark x1="44487" y1="85385" x2="44487" y2="85385"/>
                        <a14:backgroundMark x1="41795" y1="86731" x2="41795" y2="86731"/>
                        <a14:backgroundMark x1="41923" y1="84808" x2="41923" y2="84808"/>
                        <a14:backgroundMark x1="40385" y1="84231" x2="40385" y2="84231"/>
                        <a14:backgroundMark x1="39615" y1="84231" x2="39615" y2="84231"/>
                        <a14:backgroundMark x1="39487" y1="84038" x2="39487" y2="84038"/>
                        <a14:backgroundMark x1="38205" y1="83654" x2="38205" y2="83654"/>
                        <a14:backgroundMark x1="37564" y1="83654" x2="37564" y2="83654"/>
                        <a14:backgroundMark x1="36282" y1="83462" x2="36282" y2="83462"/>
                        <a14:backgroundMark x1="35513" y1="83462" x2="35513" y2="83462"/>
                        <a14:backgroundMark x1="34872" y1="82885" x2="34872" y2="82885"/>
                        <a14:backgroundMark x1="83590" y1="88077" x2="83590" y2="88077"/>
                        <a14:backgroundMark x1="85641" y1="87885" x2="85641" y2="87885"/>
                        <a14:backgroundMark x1="81282" y1="87500" x2="81282" y2="87500"/>
                        <a14:backgroundMark x1="82179" y1="89231" x2="82179" y2="89231"/>
                        <a14:backgroundMark x1="79615" y1="88654" x2="79615" y2="88654"/>
                        <a14:backgroundMark x1="77564" y1="90385" x2="77564" y2="90385"/>
                        <a14:backgroundMark x1="77821" y1="88269" x2="77821" y2="88269"/>
                        <a14:backgroundMark x1="75513" y1="90962" x2="75513" y2="90962"/>
                        <a14:backgroundMark x1="44615" y1="85769" x2="44615" y2="85769"/>
                        <a14:backgroundMark x1="70000" y1="90769" x2="70000" y2="90769"/>
                        <a14:backgroundMark x1="74359" y1="91346" x2="74359" y2="91346"/>
                        <a14:backgroundMark x1="14103" y1="81923" x2="14103" y2="81923"/>
                        <a14:backgroundMark x1="13077" y1="82308" x2="13077" y2="82308"/>
                        <a14:backgroundMark x1="14744" y1="83077" x2="14744" y2="83077"/>
                        <a14:backgroundMark x1="69744" y1="91923" x2="69744" y2="91923"/>
                      </a14:backgroundRemoval>
                    </a14:imgEffect>
                  </a14:imgLayer>
                </a14:imgProps>
              </a:ext>
              <a:ext uri="{28A0092B-C50C-407E-A947-70E740481C1C}">
                <a14:useLocalDpi xmlns:a14="http://schemas.microsoft.com/office/drawing/2010/main"/>
              </a:ext>
            </a:extLst>
          </a:blip>
          <a:srcRect l="10664" t="7801" r="9313" b="5999"/>
          <a:stretch/>
        </p:blipFill>
        <p:spPr>
          <a:xfrm>
            <a:off x="3284305" y="1930407"/>
            <a:ext cx="789134" cy="566698"/>
          </a:xfrm>
          <a:prstGeom prst="rect">
            <a:avLst/>
          </a:prstGeom>
        </p:spPr>
      </p:pic>
      <p:pic>
        <p:nvPicPr>
          <p:cNvPr id="216" name="圖片 4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a:off x="1290096" y="1930407"/>
            <a:ext cx="986645" cy="566698"/>
          </a:xfrm>
          <a:prstGeom prst="rect">
            <a:avLst/>
          </a:prstGeom>
        </p:spPr>
      </p:pic>
      <p:pic>
        <p:nvPicPr>
          <p:cNvPr id="217" name="图片 10"/>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15383" y="1930406"/>
            <a:ext cx="880319" cy="5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 descr="C:\Users\jelly-pc\AppData\Roaming\Skype\My Skype Received Files\BM4438_46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55720" y="3185438"/>
            <a:ext cx="925918" cy="47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图片 5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61281" y="3168167"/>
            <a:ext cx="806011" cy="48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15" descr="C:\Users\Carl\Desktop\123\NIKE\图片5.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1344493" y="4238197"/>
            <a:ext cx="865949" cy="64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 descr="https://img.alicdn.com/imgextra/i2/2377430377/O1CN01R6ockG1Eehtd64R5R_!!2377430377.jpg"/>
          <p:cNvPicPr>
            <a:picLocks noChangeAspect="1" noChangeArrowheads="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flipH="1">
            <a:off x="2142352" y="5514063"/>
            <a:ext cx="1009506" cy="4719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2" name="圖片 46"/>
          <p:cNvPicPr>
            <a:picLocks noChangeAspect="1"/>
          </p:cNvPicPr>
          <p:nvPr/>
        </p:nvPicPr>
        <p:blipFill>
          <a:blip r:embed="rId11" cstate="email">
            <a:extLst>
              <a:ext uri="{BEBA8EAE-BF5A-486C-A8C5-ECC9F3942E4B}">
                <a14:imgProps xmlns:a14="http://schemas.microsoft.com/office/drawing/2010/main">
                  <a14:imgLayer r:embed="rId12">
                    <a14:imgEffect>
                      <a14:backgroundRemoval t="1146" b="98229" l="10000" r="90000"/>
                    </a14:imgEffect>
                  </a14:imgLayer>
                </a14:imgProps>
              </a:ext>
              <a:ext uri="{28A0092B-C50C-407E-A947-70E740481C1C}">
                <a14:useLocalDpi xmlns:a14="http://schemas.microsoft.com/office/drawing/2010/main"/>
              </a:ext>
            </a:extLst>
          </a:blip>
          <a:stretch>
            <a:fillRect/>
          </a:stretch>
        </p:blipFill>
        <p:spPr>
          <a:xfrm>
            <a:off x="9602562" y="1871574"/>
            <a:ext cx="758738" cy="758738"/>
          </a:xfrm>
          <a:prstGeom prst="rect">
            <a:avLst/>
          </a:prstGeom>
        </p:spPr>
      </p:pic>
      <p:pic>
        <p:nvPicPr>
          <p:cNvPr id="223" name="Picture 17" descr="导出向导-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867600" y="1859857"/>
            <a:ext cx="685272" cy="79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7" descr="E:\Medeline文件夹\VANS PPT\DIKNZQ-HERO.jpg"/>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54624" y="3034288"/>
            <a:ext cx="747938" cy="747938"/>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9" descr="E:\Medeline文件夹\VANS PPT\DILNZS-HERO.jpg"/>
          <p:cNvPicPr>
            <a:picLocks noChangeAspect="1" noChangeArrowheads="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5998" y="3004975"/>
            <a:ext cx="747938" cy="747938"/>
          </a:xfrm>
          <a:prstGeom prst="rect">
            <a:avLst/>
          </a:prstGeom>
          <a:noFill/>
          <a:extLst>
            <a:ext uri="{909E8E84-426E-40DD-AFC4-6F175D3DCCD1}">
              <a14:hiddenFill xmlns:a14="http://schemas.microsoft.com/office/drawing/2010/main">
                <a:solidFill>
                  <a:srgbClr val="FFFFFF"/>
                </a:solidFill>
              </a14:hiddenFill>
            </a:ext>
          </a:extLst>
        </p:spPr>
      </p:pic>
      <p:grpSp>
        <p:nvGrpSpPr>
          <p:cNvPr id="226" name="组合 2"/>
          <p:cNvGrpSpPr/>
          <p:nvPr/>
        </p:nvGrpSpPr>
        <p:grpSpPr>
          <a:xfrm>
            <a:off x="7819161" y="4842804"/>
            <a:ext cx="3077820" cy="1231398"/>
            <a:chOff x="8595418" y="3905637"/>
            <a:chExt cx="3585682" cy="1329047"/>
          </a:xfrm>
        </p:grpSpPr>
        <p:sp>
          <p:nvSpPr>
            <p:cNvPr id="227" name="TextBox 71"/>
            <p:cNvSpPr txBox="1"/>
            <p:nvPr/>
          </p:nvSpPr>
          <p:spPr>
            <a:xfrm>
              <a:off x="8595418" y="3905637"/>
              <a:ext cx="3585682" cy="298965"/>
            </a:xfrm>
            <a:prstGeom prst="rect">
              <a:avLst/>
            </a:prstGeom>
            <a:solidFill>
              <a:schemeClr val="accent1">
                <a:lumMod val="75000"/>
              </a:schemeClr>
            </a:solidFill>
          </p:spPr>
          <p:txBody>
            <a:bodyPr wrap="square" rtlCol="0">
              <a:spAutoFit/>
            </a:bodyPr>
            <a:lstStyle/>
            <a:p>
              <a:pPr defTabSz="452338"/>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其它多功能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Multi-functional Shoes</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28" name="圖片 9"/>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19510" y="4430596"/>
              <a:ext cx="1008000" cy="681971"/>
            </a:xfrm>
            <a:prstGeom prst="rect">
              <a:avLst/>
            </a:prstGeom>
          </p:spPr>
        </p:pic>
        <p:pic>
          <p:nvPicPr>
            <p:cNvPr id="229" name="圖片 2"/>
            <p:cNvPicPr>
              <a:picLocks noChangeAspect="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110" y="4430596"/>
              <a:ext cx="804088" cy="804088"/>
            </a:xfrm>
            <a:prstGeom prst="rect">
              <a:avLst/>
            </a:prstGeom>
          </p:spPr>
        </p:pic>
        <p:pic>
          <p:nvPicPr>
            <p:cNvPr id="230" name="Picture 17">
              <a:extLst>
                <a:ext uri="{FF2B5EF4-FFF2-40B4-BE49-F238E27FC236}">
                  <a16:creationId xmlns="" xmlns:a16="http://schemas.microsoft.com/office/drawing/2014/main" id="{EB6803EB-6C55-4A57-B5CA-A50936392D6E}"/>
                </a:ext>
              </a:extLst>
            </p:cNvPr>
            <p:cNvPicPr>
              <a:picLocks noChangeAspect="1"/>
            </p:cNvPicPr>
            <p:nvPr/>
          </p:nvPicPr>
          <p:blipFill>
            <a:blip r:embed="rId18" cstate="email">
              <a:extLst>
                <a:ext uri="{BEBA8EAE-BF5A-486C-A8C5-ECC9F3942E4B}">
                  <a14:imgProps xmlns:a14="http://schemas.microsoft.com/office/drawing/2010/main">
                    <a14:imgLayer r:embed="rId19">
                      <a14:imgEffect>
                        <a14:backgroundRemoval t="0" b="100000" l="0" r="90000">
                          <a14:backgroundMark x1="23077" y1="94071" x2="23077" y2="94071"/>
                          <a14:backgroundMark x1="63333" y1="95652" x2="64359" y2="93281"/>
                        </a14:backgroundRemoval>
                      </a14:imgEffect>
                    </a14:imgLayer>
                  </a14:imgProps>
                </a:ext>
                <a:ext uri="{28A0092B-C50C-407E-A947-70E740481C1C}">
                  <a14:useLocalDpi xmlns:a14="http://schemas.microsoft.com/office/drawing/2010/main"/>
                </a:ext>
              </a:extLst>
            </a:blip>
            <a:stretch>
              <a:fillRect/>
            </a:stretch>
          </p:blipFill>
          <p:spPr>
            <a:xfrm>
              <a:off x="9971638" y="4320479"/>
              <a:ext cx="1124472" cy="804088"/>
            </a:xfrm>
            <a:prstGeom prst="rect">
              <a:avLst/>
            </a:prstGeom>
          </p:spPr>
        </p:pic>
      </p:grpSp>
      <p:pic>
        <p:nvPicPr>
          <p:cNvPr id="231" name="图片 42"/>
          <p:cNvPicPr>
            <a:picLocks noChangeAspect="1"/>
          </p:cNvPicPr>
          <p:nvPr/>
        </p:nvPicPr>
        <p:blipFill rotWithShape="1">
          <a:blip r:embed="rId20" cstate="email">
            <a:extLst>
              <a:ext uri="{BEBA8EAE-BF5A-486C-A8C5-ECC9F3942E4B}">
                <a14:imgProps xmlns:a14="http://schemas.microsoft.com/office/drawing/2010/main">
                  <a14:imgLayer r:embed="rId21">
                    <a14:imgEffect>
                      <a14:backgroundRemoval t="0" b="100000" l="0" r="100000">
                        <a14:foregroundMark x1="19588" y1="12500" x2="19588" y2="12500"/>
                        <a14:foregroundMark x1="11340" y1="12500" x2="11340" y2="12500"/>
                        <a14:foregroundMark x1="13918" y1="4412" x2="13918" y2="4412"/>
                        <a14:foregroundMark x1="25773" y1="2941" x2="25773" y2="2941"/>
                        <a14:foregroundMark x1="4124" y1="5882" x2="4124" y2="5882"/>
                      </a14:backgroundRemoval>
                    </a14:imgEffect>
                  </a14:imgLayer>
                </a14:imgProps>
              </a:ext>
              <a:ext uri="{28A0092B-C50C-407E-A947-70E740481C1C}">
                <a14:useLocalDpi xmlns:a14="http://schemas.microsoft.com/office/drawing/2010/main"/>
              </a:ext>
            </a:extLst>
          </a:blip>
          <a:srcRect/>
          <a:stretch/>
        </p:blipFill>
        <p:spPr>
          <a:xfrm>
            <a:off x="3371503" y="3146849"/>
            <a:ext cx="845581" cy="512777"/>
          </a:xfrm>
          <a:prstGeom prst="rect">
            <a:avLst/>
          </a:prstGeom>
        </p:spPr>
      </p:pic>
      <p:pic>
        <p:nvPicPr>
          <p:cNvPr id="232" name="圖片 3"/>
          <p:cNvPicPr>
            <a:picLocks noChangeAspect="1"/>
          </p:cNvPicPr>
          <p:nvPr/>
        </p:nvPicPr>
        <p:blipFill rotWithShape="1">
          <a:blip r:embed="rId22" cstate="email">
            <a:extLst>
              <a:ext uri="{BEBA8EAE-BF5A-486C-A8C5-ECC9F3942E4B}">
                <a14:imgProps xmlns:a14="http://schemas.microsoft.com/office/drawing/2010/main">
                  <a14:imgLayer r:embed="rId23">
                    <a14:imgEffect>
                      <a14:backgroundRemoval t="31640" b="69977" l="1386" r="100000"/>
                    </a14:imgEffect>
                  </a14:imgLayer>
                </a14:imgProps>
              </a:ext>
              <a:ext uri="{28A0092B-C50C-407E-A947-70E740481C1C}">
                <a14:useLocalDpi xmlns:a14="http://schemas.microsoft.com/office/drawing/2010/main"/>
              </a:ext>
            </a:extLst>
          </a:blip>
          <a:srcRect t="30463" b="27778"/>
          <a:stretch/>
        </p:blipFill>
        <p:spPr>
          <a:xfrm>
            <a:off x="3192521" y="5586297"/>
            <a:ext cx="884235" cy="385877"/>
          </a:xfrm>
          <a:prstGeom prst="rect">
            <a:avLst/>
          </a:prstGeom>
        </p:spPr>
      </p:pic>
      <p:pic>
        <p:nvPicPr>
          <p:cNvPr id="233" name="Picture 3" descr="C:\Documents and Settings\cailiao\桌面\新建文件夹\ME\3169-96.jp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259501" y="5460693"/>
            <a:ext cx="884236" cy="5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图片 14"/>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040224" y="1871574"/>
            <a:ext cx="758738" cy="7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 name="组合 3"/>
          <p:cNvGrpSpPr/>
          <p:nvPr/>
        </p:nvGrpSpPr>
        <p:grpSpPr>
          <a:xfrm>
            <a:off x="7821743" y="3784212"/>
            <a:ext cx="3075238" cy="896021"/>
            <a:chOff x="8595558" y="5233984"/>
            <a:chExt cx="3585683" cy="1036638"/>
          </a:xfrm>
        </p:grpSpPr>
        <p:sp>
          <p:nvSpPr>
            <p:cNvPr id="236" name="TextBox 72"/>
            <p:cNvSpPr txBox="1"/>
            <p:nvPr/>
          </p:nvSpPr>
          <p:spPr>
            <a:xfrm>
              <a:off x="8595558" y="5233984"/>
              <a:ext cx="3585683" cy="320470"/>
            </a:xfrm>
            <a:prstGeom prst="rect">
              <a:avLst/>
            </a:prstGeom>
            <a:solidFill>
              <a:schemeClr val="accent1">
                <a:lumMod val="75000"/>
              </a:schemeClr>
            </a:solidFill>
          </p:spPr>
          <p:txBody>
            <a:bodyPr wrap="square" rtlCol="0">
              <a:spAutoFit/>
            </a:bodyPr>
            <a:lstStyle/>
            <a:p>
              <a:pPr defTabSz="452338"/>
              <a:r>
                <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硫化</a:t>
              </a:r>
              <a:r>
                <a:rPr lang="zh-TW"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鞋 </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Vulcanized</a:t>
              </a:r>
              <a:r>
                <a:rPr lang="en-US" altLang="zh-TW"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b="1" u="sng"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37" name="Picture 10" descr="https://img3.vans.com.cn/public/images/bf/4d/d4/19c5dfb6cbfb052f068076ddd758fde2e1db2d7d.jpg?1581401958#h"/>
            <p:cNvPicPr>
              <a:picLocks noChangeAspect="1" noChangeArrowheads="1"/>
            </p:cNvPicPr>
            <p:nvPr/>
          </p:nvPicPr>
          <p:blipFill rotWithShape="1">
            <a:blip r:embed="rId26" cstate="email">
              <a:clrChange>
                <a:clrFrom>
                  <a:srgbClr val="F1F2ED"/>
                </a:clrFrom>
                <a:clrTo>
                  <a:srgbClr val="F1F2ED">
                    <a:alpha val="0"/>
                  </a:srgbClr>
                </a:clrTo>
              </a:clrChange>
              <a:extLst>
                <a:ext uri="{28A0092B-C50C-407E-A947-70E740481C1C}">
                  <a14:useLocalDpi xmlns:a14="http://schemas.microsoft.com/office/drawing/2010/main"/>
                </a:ext>
              </a:extLst>
            </a:blip>
            <a:srcRect/>
            <a:stretch/>
          </p:blipFill>
          <p:spPr bwMode="auto">
            <a:xfrm flipH="1">
              <a:off x="9774500" y="5727309"/>
              <a:ext cx="1105085" cy="543313"/>
            </a:xfrm>
            <a:prstGeom prst="rect">
              <a:avLst/>
            </a:prstGeom>
            <a:noFill/>
            <a:extLst>
              <a:ext uri="{909E8E84-426E-40DD-AFC4-6F175D3DCCD1}">
                <a14:hiddenFill xmlns:a14="http://schemas.microsoft.com/office/drawing/2010/main">
                  <a:solidFill>
                    <a:srgbClr val="FFFFFF"/>
                  </a:solidFill>
                </a14:hiddenFill>
              </a:ext>
            </a:extLst>
          </p:spPr>
        </p:pic>
      </p:grpSp>
      <p:pic>
        <p:nvPicPr>
          <p:cNvPr id="238" name="图片 4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877616" y="4247727"/>
            <a:ext cx="839148" cy="366717"/>
          </a:xfrm>
          <a:prstGeom prst="rect">
            <a:avLst/>
          </a:prstGeom>
        </p:spPr>
      </p:pic>
      <p:pic>
        <p:nvPicPr>
          <p:cNvPr id="239" name="Picture 4" descr="\\192.168.123.2\Workdoc\业务开发成本用量\6.1-Temporary\各品牌最新高清图片\UA&amp;Head&amp;KAVAT\HEAD REVOLT PRO 3.0.jpg"/>
          <p:cNvPicPr>
            <a:picLocks noChangeAspect="1" noChangeArrowheads="1"/>
          </p:cNvPicPr>
          <p:nvPr/>
        </p:nvPicPr>
        <p:blipFill rotWithShape="1">
          <a:blip r:embed="rId2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16186" y="4327517"/>
            <a:ext cx="876336" cy="524548"/>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14" descr="https://img1.vans.com.cn/public/images/f3/df/af/9c61c94fda23bc01a2631b1103b4c182c8f66cfa.jpg?1576485215#h"/>
          <p:cNvPicPr>
            <a:picLocks noChangeAspect="1" noChangeArrowheads="1"/>
          </p:cNvPicPr>
          <p:nvPr/>
        </p:nvPicPr>
        <p:blipFill rotWithShape="1">
          <a:blip r:embed="rId29" cstate="email">
            <a:clrChange>
              <a:clrFrom>
                <a:srgbClr val="F1F2ED"/>
              </a:clrFrom>
              <a:clrTo>
                <a:srgbClr val="F1F2ED">
                  <a:alpha val="0"/>
                </a:srgbClr>
              </a:clrTo>
            </a:clrChange>
            <a:extLst>
              <a:ext uri="{28A0092B-C50C-407E-A947-70E740481C1C}">
                <a14:useLocalDpi xmlns:a14="http://schemas.microsoft.com/office/drawing/2010/main"/>
              </a:ext>
            </a:extLst>
          </a:blip>
          <a:srcRect/>
          <a:stretch/>
        </p:blipFill>
        <p:spPr bwMode="auto">
          <a:xfrm flipH="1">
            <a:off x="9971323" y="4270576"/>
            <a:ext cx="742692" cy="349700"/>
          </a:xfrm>
          <a:prstGeom prst="rect">
            <a:avLst/>
          </a:prstGeom>
          <a:noFill/>
          <a:extLst>
            <a:ext uri="{909E8E84-426E-40DD-AFC4-6F175D3DCCD1}">
              <a14:hiddenFill xmlns:a14="http://schemas.microsoft.com/office/drawing/2010/main">
                <a:solidFill>
                  <a:srgbClr val="FFFFFF"/>
                </a:solidFill>
              </a14:hiddenFill>
            </a:ext>
          </a:extLst>
        </p:spPr>
      </p:pic>
      <p:pic>
        <p:nvPicPr>
          <p:cNvPr id="241" name="图片 5"/>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256809" y="4361649"/>
            <a:ext cx="960275" cy="459148"/>
          </a:xfrm>
          <a:prstGeom prst="rect">
            <a:avLst/>
          </a:prstGeom>
        </p:spPr>
      </p:pic>
      <p:pic>
        <p:nvPicPr>
          <p:cNvPr id="6" name="圖片 5"/>
          <p:cNvPicPr>
            <a:picLocks noChangeAspect="1"/>
          </p:cNvPicPr>
          <p:nvPr/>
        </p:nvPicPr>
        <p:blipFill>
          <a:blip r:embed="rId3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68293" y="2379714"/>
            <a:ext cx="3198374" cy="3198374"/>
          </a:xfrm>
          <a:prstGeom prst="rect">
            <a:avLst/>
          </a:prstGeom>
        </p:spPr>
      </p:pic>
    </p:spTree>
    <p:extLst>
      <p:ext uri="{BB962C8B-B14F-4D97-AF65-F5344CB8AC3E}">
        <p14:creationId xmlns:p14="http://schemas.microsoft.com/office/powerpoint/2010/main" val="13561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422500-EC28-38E6-4ED5-CCAF3381C4DF}"/>
            </a:ext>
          </a:extLst>
        </p:cNvPr>
        <p:cNvGrpSpPr/>
        <p:nvPr/>
      </p:nvGrpSpPr>
      <p:grpSpPr>
        <a:xfrm>
          <a:off x="0" y="0"/>
          <a:ext cx="0" cy="0"/>
          <a:chOff x="0" y="0"/>
          <a:chExt cx="0" cy="0"/>
        </a:xfrm>
      </p:grpSpPr>
      <p:grpSp>
        <p:nvGrpSpPr>
          <p:cNvPr id="2" name="组合 20">
            <a:extLst>
              <a:ext uri="{FF2B5EF4-FFF2-40B4-BE49-F238E27FC236}">
                <a16:creationId xmlns="" xmlns:a16="http://schemas.microsoft.com/office/drawing/2014/main" id="{28B89353-00DA-11C8-33E9-5DDF74AA97C0}"/>
              </a:ext>
            </a:extLst>
          </p:cNvPr>
          <p:cNvGrpSpPr/>
          <p:nvPr/>
        </p:nvGrpSpPr>
        <p:grpSpPr>
          <a:xfrm>
            <a:off x="307723" y="220674"/>
            <a:ext cx="3107111" cy="646331"/>
            <a:chOff x="568443" y="207973"/>
            <a:chExt cx="3107111" cy="646332"/>
          </a:xfrm>
        </p:grpSpPr>
        <p:sp>
          <p:nvSpPr>
            <p:cNvPr id="3" name="文本框 23">
              <a:extLst>
                <a:ext uri="{FF2B5EF4-FFF2-40B4-BE49-F238E27FC236}">
                  <a16:creationId xmlns="" xmlns:a16="http://schemas.microsoft.com/office/drawing/2014/main" id="{57A5D2E0-2952-C37F-7880-F87844592E8E}"/>
                </a:ext>
              </a:extLst>
            </p:cNvPr>
            <p:cNvSpPr txBox="1"/>
            <p:nvPr/>
          </p:nvSpPr>
          <p:spPr>
            <a:xfrm>
              <a:off x="720899" y="207973"/>
              <a:ext cx="2954655" cy="646332"/>
            </a:xfrm>
            <a:prstGeom prst="rect">
              <a:avLst/>
            </a:prstGeom>
            <a:noFill/>
          </p:spPr>
          <p:txBody>
            <a:bodyPr wrap="none" rtlCol="0">
              <a:spAutoFit/>
            </a:bodyPr>
            <a:lstStyle/>
            <a:p>
              <a:r>
                <a:rPr lang="zh-TW"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主要代工品牌</a:t>
              </a:r>
              <a:endParaRPr lang="zh-CN"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4" name="等腰三角形 3">
              <a:extLst>
                <a:ext uri="{FF2B5EF4-FFF2-40B4-BE49-F238E27FC236}">
                  <a16:creationId xmlns="" xmlns:a16="http://schemas.microsoft.com/office/drawing/2014/main" id="{A41879F0-323E-0FC8-1B50-CE506C43903B}"/>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FZHei-B01S" panose="02010601030101010101" pitchFamily="2" charset="-122"/>
                <a:cs typeface="Times New Roman" panose="02020603050405020304" pitchFamily="18" charset="0"/>
                <a:sym typeface="FZHei-B01S" panose="02010601030101010101" pitchFamily="2" charset="-122"/>
              </a:endParaRPr>
            </a:p>
          </p:txBody>
        </p:sp>
      </p:grpSp>
      <p:pic>
        <p:nvPicPr>
          <p:cNvPr id="182" name="Picture 2">
            <a:extLst>
              <a:ext uri="{FF2B5EF4-FFF2-40B4-BE49-F238E27FC236}">
                <a16:creationId xmlns="" xmlns:a16="http://schemas.microsoft.com/office/drawing/2014/main" id="{ADB30A1A-9A4C-AEEA-47E5-9154BD778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372" y="1491394"/>
            <a:ext cx="989274" cy="57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 name="Picture 3">
            <a:extLst>
              <a:ext uri="{FF2B5EF4-FFF2-40B4-BE49-F238E27FC236}">
                <a16:creationId xmlns="" xmlns:a16="http://schemas.microsoft.com/office/drawing/2014/main" id="{CE6C089B-264B-A13E-8D76-187A022A81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027" y="2273898"/>
            <a:ext cx="1127605" cy="76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 name="Picture 2">
            <a:extLst>
              <a:ext uri="{FF2B5EF4-FFF2-40B4-BE49-F238E27FC236}">
                <a16:creationId xmlns="" xmlns:a16="http://schemas.microsoft.com/office/drawing/2014/main" id="{9E91CB5F-8D8B-1F42-BDC4-FDD09C97E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583" y="1587427"/>
            <a:ext cx="1163975" cy="42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6" name="Picture 5">
            <a:extLst>
              <a:ext uri="{FF2B5EF4-FFF2-40B4-BE49-F238E27FC236}">
                <a16:creationId xmlns="" xmlns:a16="http://schemas.microsoft.com/office/drawing/2014/main" id="{110E27F4-D75A-869C-53D2-FA6CFAC61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027" y="2405839"/>
            <a:ext cx="961964" cy="70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2">
            <a:extLst>
              <a:ext uri="{FF2B5EF4-FFF2-40B4-BE49-F238E27FC236}">
                <a16:creationId xmlns="" xmlns:a16="http://schemas.microsoft.com/office/drawing/2014/main" id="{A63AEE0E-F6B3-157B-5175-CA41B388E9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3423" y="2405839"/>
            <a:ext cx="1380125" cy="47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 name="Picture 3">
            <a:extLst>
              <a:ext uri="{FF2B5EF4-FFF2-40B4-BE49-F238E27FC236}">
                <a16:creationId xmlns="" xmlns:a16="http://schemas.microsoft.com/office/drawing/2014/main" id="{52A6CF87-97BA-130D-8E1A-89376FB5F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760" y="2317149"/>
            <a:ext cx="1519160" cy="5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 name="圖片 189">
            <a:extLst>
              <a:ext uri="{FF2B5EF4-FFF2-40B4-BE49-F238E27FC236}">
                <a16:creationId xmlns="" xmlns:a16="http://schemas.microsoft.com/office/drawing/2014/main" id="{8AD6784D-2C54-91B3-5912-BCDC0AC9D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7914" y="1619397"/>
            <a:ext cx="1534118" cy="327931"/>
          </a:xfrm>
          <a:prstGeom prst="rect">
            <a:avLst/>
          </a:prstGeom>
        </p:spPr>
      </p:pic>
      <p:pic>
        <p:nvPicPr>
          <p:cNvPr id="191" name="圖片 190">
            <a:extLst>
              <a:ext uri="{FF2B5EF4-FFF2-40B4-BE49-F238E27FC236}">
                <a16:creationId xmlns="" xmlns:a16="http://schemas.microsoft.com/office/drawing/2014/main" id="{024E3E23-82B1-81AA-591F-C224B67FF828}"/>
              </a:ext>
            </a:extLst>
          </p:cNvPr>
          <p:cNvPicPr>
            <a:picLocks noChangeAspect="1"/>
          </p:cNvPicPr>
          <p:nvPr/>
        </p:nvPicPr>
        <p:blipFill rotWithShape="1">
          <a:blip r:embed="rId9">
            <a:extLst>
              <a:ext uri="{28A0092B-C50C-407E-A947-70E740481C1C}">
                <a14:useLocalDpi xmlns:a14="http://schemas.microsoft.com/office/drawing/2010/main" val="0"/>
              </a:ext>
            </a:extLst>
          </a:blip>
          <a:srcRect l="6241" t="4398" r="46311" b="84489"/>
          <a:stretch/>
        </p:blipFill>
        <p:spPr>
          <a:xfrm>
            <a:off x="6006525" y="1619397"/>
            <a:ext cx="1611971" cy="346309"/>
          </a:xfrm>
          <a:prstGeom prst="rect">
            <a:avLst/>
          </a:prstGeom>
        </p:spPr>
      </p:pic>
      <p:pic>
        <p:nvPicPr>
          <p:cNvPr id="193" name="Picture 2">
            <a:extLst>
              <a:ext uri="{FF2B5EF4-FFF2-40B4-BE49-F238E27FC236}">
                <a16:creationId xmlns="" xmlns:a16="http://schemas.microsoft.com/office/drawing/2014/main" id="{3B5D7189-60BC-C95E-5FA0-EADF1CE009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910" y="1428962"/>
            <a:ext cx="1192482" cy="75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 name="Picture 2">
            <a:extLst>
              <a:ext uri="{FF2B5EF4-FFF2-40B4-BE49-F238E27FC236}">
                <a16:creationId xmlns="" xmlns:a16="http://schemas.microsoft.com/office/drawing/2014/main" id="{193C69DA-D7B8-EBAA-A371-C2DD36A0C6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4573" y="1638449"/>
            <a:ext cx="1559140" cy="36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 name="圖片 194">
            <a:extLst>
              <a:ext uri="{FF2B5EF4-FFF2-40B4-BE49-F238E27FC236}">
                <a16:creationId xmlns="" xmlns:a16="http://schemas.microsoft.com/office/drawing/2014/main" id="{F685D0D1-DAB7-BA35-201D-47F178392A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4467" y="3339064"/>
            <a:ext cx="1562452" cy="420829"/>
          </a:xfrm>
          <a:prstGeom prst="rect">
            <a:avLst/>
          </a:prstGeom>
        </p:spPr>
      </p:pic>
      <p:pic>
        <p:nvPicPr>
          <p:cNvPr id="197" name="圖片 196">
            <a:extLst>
              <a:ext uri="{FF2B5EF4-FFF2-40B4-BE49-F238E27FC236}">
                <a16:creationId xmlns="" xmlns:a16="http://schemas.microsoft.com/office/drawing/2014/main" id="{6ACEDC7B-5B43-A4D4-3FEB-B2D8C4F12AC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0455" y="3224439"/>
            <a:ext cx="1247459" cy="804637"/>
          </a:xfrm>
          <a:prstGeom prst="rect">
            <a:avLst/>
          </a:prstGeom>
        </p:spPr>
      </p:pic>
      <p:pic>
        <p:nvPicPr>
          <p:cNvPr id="198" name="Picture 4">
            <a:extLst>
              <a:ext uri="{FF2B5EF4-FFF2-40B4-BE49-F238E27FC236}">
                <a16:creationId xmlns="" xmlns:a16="http://schemas.microsoft.com/office/drawing/2014/main" id="{DD82A848-F59C-F114-74AB-29ADE50124A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426" r="13176"/>
          <a:stretch/>
        </p:blipFill>
        <p:spPr bwMode="auto">
          <a:xfrm>
            <a:off x="4482778" y="3216897"/>
            <a:ext cx="1134443" cy="78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9" name="圖片 198">
            <a:extLst>
              <a:ext uri="{FF2B5EF4-FFF2-40B4-BE49-F238E27FC236}">
                <a16:creationId xmlns="" xmlns:a16="http://schemas.microsoft.com/office/drawing/2014/main" id="{F5252998-6A59-9600-E9C1-E9AD3D321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27539" y="3198078"/>
            <a:ext cx="1330897" cy="718581"/>
          </a:xfrm>
          <a:prstGeom prst="rect">
            <a:avLst/>
          </a:prstGeom>
        </p:spPr>
      </p:pic>
      <p:pic>
        <p:nvPicPr>
          <p:cNvPr id="200" name="圖片 199">
            <a:extLst>
              <a:ext uri="{FF2B5EF4-FFF2-40B4-BE49-F238E27FC236}">
                <a16:creationId xmlns="" xmlns:a16="http://schemas.microsoft.com/office/drawing/2014/main" id="{961BDA0C-61DE-60E9-314D-469DD3F0B90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31507" y="4310332"/>
            <a:ext cx="1226466" cy="496380"/>
          </a:xfrm>
          <a:prstGeom prst="rect">
            <a:avLst/>
          </a:prstGeom>
        </p:spPr>
      </p:pic>
      <p:pic>
        <p:nvPicPr>
          <p:cNvPr id="201" name="圖片 200">
            <a:extLst>
              <a:ext uri="{FF2B5EF4-FFF2-40B4-BE49-F238E27FC236}">
                <a16:creationId xmlns="" xmlns:a16="http://schemas.microsoft.com/office/drawing/2014/main" id="{43AAE46F-32CB-03CB-EE10-0B473B93E1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60101" y="4299826"/>
            <a:ext cx="629007" cy="685837"/>
          </a:xfrm>
          <a:prstGeom prst="rect">
            <a:avLst/>
          </a:prstGeom>
        </p:spPr>
      </p:pic>
      <p:pic>
        <p:nvPicPr>
          <p:cNvPr id="202" name="Picture 2">
            <a:extLst>
              <a:ext uri="{FF2B5EF4-FFF2-40B4-BE49-F238E27FC236}">
                <a16:creationId xmlns="" xmlns:a16="http://schemas.microsoft.com/office/drawing/2014/main" id="{A0CCF50C-658D-D2C3-E088-F46556F062B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61603" y="5570242"/>
            <a:ext cx="1081384" cy="37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3" name="Picture 2">
            <a:extLst>
              <a:ext uri="{FF2B5EF4-FFF2-40B4-BE49-F238E27FC236}">
                <a16:creationId xmlns="" xmlns:a16="http://schemas.microsoft.com/office/drawing/2014/main" id="{5E0ABCBB-27A9-E46D-7B48-8B52686A9CA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39557" y="5363945"/>
            <a:ext cx="993669" cy="49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3">
            <a:extLst>
              <a:ext uri="{FF2B5EF4-FFF2-40B4-BE49-F238E27FC236}">
                <a16:creationId xmlns="" xmlns:a16="http://schemas.microsoft.com/office/drawing/2014/main" id="{CB974B16-7895-0381-76D7-5813ADD76B5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48018" y="3422525"/>
            <a:ext cx="1640422" cy="50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 name="Picture 4">
            <a:extLst>
              <a:ext uri="{FF2B5EF4-FFF2-40B4-BE49-F238E27FC236}">
                <a16:creationId xmlns="" xmlns:a16="http://schemas.microsoft.com/office/drawing/2014/main" id="{543FE9AC-CA3C-3601-94CB-0B0CD1FDA6A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32160" y="4285522"/>
            <a:ext cx="862245" cy="61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 name="Picture 2">
            <a:extLst>
              <a:ext uri="{FF2B5EF4-FFF2-40B4-BE49-F238E27FC236}">
                <a16:creationId xmlns="" xmlns:a16="http://schemas.microsoft.com/office/drawing/2014/main" id="{E9897956-024C-483F-055C-26CE934A92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0069" y="4264253"/>
            <a:ext cx="704588" cy="68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 name="Picture 3">
            <a:extLst>
              <a:ext uri="{FF2B5EF4-FFF2-40B4-BE49-F238E27FC236}">
                <a16:creationId xmlns="" xmlns:a16="http://schemas.microsoft.com/office/drawing/2014/main" id="{E88D7C58-AE08-9E42-58FD-902402D9F059}"/>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19583" r="4464" b="16336"/>
          <a:stretch/>
        </p:blipFill>
        <p:spPr bwMode="auto">
          <a:xfrm>
            <a:off x="4525725" y="5544515"/>
            <a:ext cx="1418215" cy="3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 name="圖片 207">
            <a:extLst>
              <a:ext uri="{FF2B5EF4-FFF2-40B4-BE49-F238E27FC236}">
                <a16:creationId xmlns="" xmlns:a16="http://schemas.microsoft.com/office/drawing/2014/main" id="{C454B709-D425-93C4-296D-341D01B334D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85468" y="5250137"/>
            <a:ext cx="776439" cy="804510"/>
          </a:xfrm>
          <a:prstGeom prst="rect">
            <a:avLst/>
          </a:prstGeom>
        </p:spPr>
      </p:pic>
      <p:pic>
        <p:nvPicPr>
          <p:cNvPr id="209" name="Picture 3">
            <a:extLst>
              <a:ext uri="{FF2B5EF4-FFF2-40B4-BE49-F238E27FC236}">
                <a16:creationId xmlns="" xmlns:a16="http://schemas.microsoft.com/office/drawing/2014/main" id="{492DA627-4BF7-0243-68AF-4F84C231322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86583" y="5553219"/>
            <a:ext cx="1433658" cy="34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 name="Picture 2">
            <a:extLst>
              <a:ext uri="{FF2B5EF4-FFF2-40B4-BE49-F238E27FC236}">
                <a16:creationId xmlns="" xmlns:a16="http://schemas.microsoft.com/office/drawing/2014/main" id="{24F1F26A-CD71-C96E-068E-4AF2E6A7FBB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375707" y="5426690"/>
            <a:ext cx="993669" cy="42833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1" name="Picture 3" descr="C:\Users\rachel.lo\Desktop\下載.jpg">
            <a:extLst>
              <a:ext uri="{FF2B5EF4-FFF2-40B4-BE49-F238E27FC236}">
                <a16:creationId xmlns="" xmlns:a16="http://schemas.microsoft.com/office/drawing/2014/main" id="{141C4FD2-FBB7-F533-907E-8EE4F5D4B92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61280" y="4310332"/>
            <a:ext cx="837223" cy="83722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a:extLst>
              <a:ext uri="{FF2B5EF4-FFF2-40B4-BE49-F238E27FC236}">
                <a16:creationId xmlns="" xmlns:a16="http://schemas.microsoft.com/office/drawing/2014/main" id="{8B07B122-6E57-267A-E27F-CDD213624A99}"/>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10959" t="3663" r="454" b="5056"/>
          <a:stretch/>
        </p:blipFill>
        <p:spPr bwMode="auto">
          <a:xfrm>
            <a:off x="9417456" y="3158057"/>
            <a:ext cx="631979" cy="87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 name="Picture 5">
            <a:extLst>
              <a:ext uri="{FF2B5EF4-FFF2-40B4-BE49-F238E27FC236}">
                <a16:creationId xmlns="" xmlns:a16="http://schemas.microsoft.com/office/drawing/2014/main" id="{6A1AEC11-01D0-B42C-35CF-D1CF417F5A5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75706" y="4444712"/>
            <a:ext cx="1248430" cy="41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圖片 213">
            <a:extLst>
              <a:ext uri="{FF2B5EF4-FFF2-40B4-BE49-F238E27FC236}">
                <a16:creationId xmlns="" xmlns:a16="http://schemas.microsoft.com/office/drawing/2014/main" id="{CD87821D-3B36-50CA-96E1-971D5ADE6AC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88328" y="4310332"/>
            <a:ext cx="948968" cy="569381"/>
          </a:xfrm>
          <a:prstGeom prst="rect">
            <a:avLst/>
          </a:prstGeom>
        </p:spPr>
      </p:pic>
      <p:sp>
        <p:nvSpPr>
          <p:cNvPr id="118" name="圓角矩形 117">
            <a:extLst>
              <a:ext uri="{FF2B5EF4-FFF2-40B4-BE49-F238E27FC236}">
                <a16:creationId xmlns="" xmlns:a16="http://schemas.microsoft.com/office/drawing/2014/main" id="{C0A9EA6B-9A0E-BC8C-2A73-B16AE96FEC63}"/>
              </a:ext>
            </a:extLst>
          </p:cNvPr>
          <p:cNvSpPr/>
          <p:nvPr/>
        </p:nvSpPr>
        <p:spPr>
          <a:xfrm>
            <a:off x="717472" y="1102709"/>
            <a:ext cx="10473792" cy="5134126"/>
          </a:xfrm>
          <a:prstGeom prst="round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215" name="矩形 214">
            <a:extLst>
              <a:ext uri="{FF2B5EF4-FFF2-40B4-BE49-F238E27FC236}">
                <a16:creationId xmlns="" xmlns:a16="http://schemas.microsoft.com/office/drawing/2014/main" id="{ED037C4C-EA35-4E3D-FBD1-361CD60BE393}"/>
              </a:ext>
            </a:extLst>
          </p:cNvPr>
          <p:cNvSpPr/>
          <p:nvPr/>
        </p:nvSpPr>
        <p:spPr>
          <a:xfrm>
            <a:off x="939554" y="6284392"/>
            <a:ext cx="3984752" cy="461665"/>
          </a:xfrm>
          <a:prstGeom prst="rect">
            <a:avLst/>
          </a:prstGeom>
        </p:spPr>
        <p:txBody>
          <a:bodyPr wrap="square">
            <a:spAutoFit/>
          </a:bodyPr>
          <a:lstStyle/>
          <a:p>
            <a:r>
              <a:rPr lang="zh-TW" altLang="en-US"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：以上商標為原註冊公司所有字樣</a:t>
            </a:r>
            <a:endParaRPr lang="en-US" altLang="zh-TW"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：上列商標排序以英文字母首字排序</a:t>
            </a:r>
          </a:p>
        </p:txBody>
      </p:sp>
      <p:pic>
        <p:nvPicPr>
          <p:cNvPr id="5" name="圖片 4">
            <a:extLst>
              <a:ext uri="{FF2B5EF4-FFF2-40B4-BE49-F238E27FC236}">
                <a16:creationId xmlns="" xmlns:a16="http://schemas.microsoft.com/office/drawing/2014/main" id="{4DDDB37A-2524-D305-DF91-47CA7D2607A3}"/>
              </a:ext>
            </a:extLst>
          </p:cNvPr>
          <p:cNvPicPr>
            <a:picLocks noChangeAspect="1"/>
          </p:cNvPicPr>
          <p:nvPr/>
        </p:nvPicPr>
        <p:blipFill>
          <a:blip r:embed="rId31"/>
          <a:stretch>
            <a:fillRect/>
          </a:stretch>
        </p:blipFill>
        <p:spPr>
          <a:xfrm>
            <a:off x="6226929" y="2411469"/>
            <a:ext cx="958489" cy="396584"/>
          </a:xfrm>
          <a:prstGeom prst="rect">
            <a:avLst/>
          </a:prstGeom>
        </p:spPr>
      </p:pic>
      <p:pic>
        <p:nvPicPr>
          <p:cNvPr id="7" name="內容版面配置區 4">
            <a:extLst>
              <a:ext uri="{FF2B5EF4-FFF2-40B4-BE49-F238E27FC236}">
                <a16:creationId xmlns="" xmlns:a16="http://schemas.microsoft.com/office/drawing/2014/main" id="{485B653B-AFAE-6FC3-A0B1-283580A2E06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058436" y="2425932"/>
            <a:ext cx="1432338" cy="474992"/>
          </a:xfrm>
          <a:prstGeom prst="rect">
            <a:avLst/>
          </a:prstGeom>
        </p:spPr>
      </p:pic>
      <p:pic>
        <p:nvPicPr>
          <p:cNvPr id="8" name="圖片 7">
            <a:extLst>
              <a:ext uri="{FF2B5EF4-FFF2-40B4-BE49-F238E27FC236}">
                <a16:creationId xmlns="" xmlns:a16="http://schemas.microsoft.com/office/drawing/2014/main" id="{06E53180-63C3-01EA-5497-E1B0E13A8609}"/>
              </a:ext>
            </a:extLst>
          </p:cNvPr>
          <p:cNvPicPr>
            <a:picLocks noChangeAspect="1"/>
          </p:cNvPicPr>
          <p:nvPr/>
        </p:nvPicPr>
        <p:blipFill>
          <a:blip r:embed="rId33"/>
          <a:stretch>
            <a:fillRect/>
          </a:stretch>
        </p:blipFill>
        <p:spPr>
          <a:xfrm>
            <a:off x="1631507" y="5025397"/>
            <a:ext cx="1191751" cy="874401"/>
          </a:xfrm>
          <a:prstGeom prst="rect">
            <a:avLst/>
          </a:prstGeom>
        </p:spPr>
      </p:pic>
      <p:sp>
        <p:nvSpPr>
          <p:cNvPr id="9" name="橢圓 8">
            <a:extLst>
              <a:ext uri="{FF2B5EF4-FFF2-40B4-BE49-F238E27FC236}">
                <a16:creationId xmlns="" xmlns:a16="http://schemas.microsoft.com/office/drawing/2014/main" id="{2C2A5947-965B-D66E-CC6D-364867132056}"/>
              </a:ext>
            </a:extLst>
          </p:cNvPr>
          <p:cNvSpPr/>
          <p:nvPr/>
        </p:nvSpPr>
        <p:spPr>
          <a:xfrm>
            <a:off x="2175918" y="2126554"/>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 xmlns:a16="http://schemas.microsoft.com/office/drawing/2014/main" id="{187B74A4-5571-CEBC-1172-9521C48D2588}"/>
              </a:ext>
            </a:extLst>
          </p:cNvPr>
          <p:cNvSpPr/>
          <p:nvPr/>
        </p:nvSpPr>
        <p:spPr>
          <a:xfrm>
            <a:off x="3621829" y="5947355"/>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 xmlns:a16="http://schemas.microsoft.com/office/drawing/2014/main" id="{5FCBC980-0B98-22C4-1007-C15A99717957}"/>
              </a:ext>
            </a:extLst>
          </p:cNvPr>
          <p:cNvSpPr/>
          <p:nvPr/>
        </p:nvSpPr>
        <p:spPr>
          <a:xfrm>
            <a:off x="6252044" y="4993772"/>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 xmlns:a16="http://schemas.microsoft.com/office/drawing/2014/main" id="{AB668CB3-C705-2D61-5A66-C49233DE6DF4}"/>
              </a:ext>
            </a:extLst>
          </p:cNvPr>
          <p:cNvSpPr/>
          <p:nvPr/>
        </p:nvSpPr>
        <p:spPr>
          <a:xfrm>
            <a:off x="8716844" y="4946884"/>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 xmlns:a16="http://schemas.microsoft.com/office/drawing/2014/main" id="{86088C81-6BF7-F844-A14E-E4EE7E90C70D}"/>
              </a:ext>
            </a:extLst>
          </p:cNvPr>
          <p:cNvSpPr/>
          <p:nvPr/>
        </p:nvSpPr>
        <p:spPr>
          <a:xfrm>
            <a:off x="8374552" y="3937255"/>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a:extLst>
              <a:ext uri="{FF2B5EF4-FFF2-40B4-BE49-F238E27FC236}">
                <a16:creationId xmlns="" xmlns:a16="http://schemas.microsoft.com/office/drawing/2014/main" id="{6D581DF3-79B1-D240-11F3-DB2D239D5572}"/>
              </a:ext>
            </a:extLst>
          </p:cNvPr>
          <p:cNvSpPr/>
          <p:nvPr/>
        </p:nvSpPr>
        <p:spPr>
          <a:xfrm>
            <a:off x="6542531" y="3951455"/>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 xmlns:a16="http://schemas.microsoft.com/office/drawing/2014/main" id="{82654DC5-2634-0D67-4B1A-1A8E4D376E88}"/>
              </a:ext>
            </a:extLst>
          </p:cNvPr>
          <p:cNvSpPr/>
          <p:nvPr/>
        </p:nvSpPr>
        <p:spPr>
          <a:xfrm>
            <a:off x="9735406" y="5044880"/>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 xmlns:a16="http://schemas.microsoft.com/office/drawing/2014/main" id="{5E59C02A-73FC-2A2C-0DEE-BECFF9B89DA5}"/>
              </a:ext>
            </a:extLst>
          </p:cNvPr>
          <p:cNvSpPr/>
          <p:nvPr/>
        </p:nvSpPr>
        <p:spPr>
          <a:xfrm>
            <a:off x="9774604" y="5916067"/>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 xmlns:a16="http://schemas.microsoft.com/office/drawing/2014/main" id="{08191406-0BFA-6DF1-0CBC-322E8E51D521}"/>
              </a:ext>
            </a:extLst>
          </p:cNvPr>
          <p:cNvSpPr/>
          <p:nvPr/>
        </p:nvSpPr>
        <p:spPr>
          <a:xfrm>
            <a:off x="7634489" y="6074577"/>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 xmlns:a16="http://schemas.microsoft.com/office/drawing/2014/main" id="{22AC7BA1-C88C-4FFD-61CF-E6E8377E6CE4}"/>
              </a:ext>
            </a:extLst>
          </p:cNvPr>
          <p:cNvSpPr/>
          <p:nvPr/>
        </p:nvSpPr>
        <p:spPr>
          <a:xfrm>
            <a:off x="2166344" y="4857028"/>
            <a:ext cx="78396" cy="865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0580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10853" t="20123" r="12494" b="9605"/>
          <a:stretch/>
        </p:blipFill>
        <p:spPr>
          <a:xfrm>
            <a:off x="3712424" y="1702021"/>
            <a:ext cx="999940" cy="854650"/>
          </a:xfrm>
          <a:prstGeom prst="rect">
            <a:avLst/>
          </a:prstGeom>
        </p:spPr>
      </p:pic>
      <p:pic>
        <p:nvPicPr>
          <p:cNvPr id="3" name="圖片 2"/>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Lst>
          </a:blip>
          <a:srcRect l="25100" t="15757" r="19940" b="8212"/>
          <a:stretch/>
        </p:blipFill>
        <p:spPr>
          <a:xfrm>
            <a:off x="1348404" y="1677202"/>
            <a:ext cx="890128" cy="911839"/>
          </a:xfrm>
          <a:prstGeom prst="rect">
            <a:avLst/>
          </a:prstGeom>
        </p:spPr>
      </p:pic>
      <p:pic>
        <p:nvPicPr>
          <p:cNvPr id="4" name="圖片 3"/>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l="9827"/>
          <a:stretch/>
        </p:blipFill>
        <p:spPr>
          <a:xfrm>
            <a:off x="2442749" y="1551836"/>
            <a:ext cx="1026903" cy="1050456"/>
          </a:xfrm>
          <a:prstGeom prst="rect">
            <a:avLst/>
          </a:prstGeom>
        </p:spPr>
      </p:pic>
      <p:sp>
        <p:nvSpPr>
          <p:cNvPr id="5" name="文本框 27">
            <a:extLst>
              <a:ext uri="{FF2B5EF4-FFF2-40B4-BE49-F238E27FC236}">
                <a16:creationId xmlns="" xmlns:a16="http://schemas.microsoft.com/office/drawing/2014/main" id="{DF14716A-0BDE-4610-AF11-1EA5B4867C7B}"/>
              </a:ext>
            </a:extLst>
          </p:cNvPr>
          <p:cNvSpPr txBox="1"/>
          <p:nvPr/>
        </p:nvSpPr>
        <p:spPr bwMode="auto">
          <a:xfrm>
            <a:off x="1083833" y="2639605"/>
            <a:ext cx="1143356" cy="370422"/>
          </a:xfrm>
          <a:prstGeom prst="rect">
            <a:avLst/>
          </a:prstGeom>
          <a:noFill/>
        </p:spPr>
        <p:txBody>
          <a:bodyPr wrap="square">
            <a:spAutoFit/>
            <a:scene3d>
              <a:camera prst="orthographicFront"/>
              <a:lightRig rig="threePt" dir="t"/>
            </a:scene3d>
            <a:sp3d contourW="12700"/>
          </a:bodyPr>
          <a:lstStyle/>
          <a:p>
            <a:pPr algn="dist" defTabSz="344272">
              <a:defRPr/>
            </a:pPr>
            <a:r>
              <a:rPr lang="zh-CN" altLang="en-US" sz="1807"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持久防水 </a:t>
            </a:r>
          </a:p>
        </p:txBody>
      </p:sp>
      <p:sp>
        <p:nvSpPr>
          <p:cNvPr id="6" name="文本框 35">
            <a:extLst>
              <a:ext uri="{FF2B5EF4-FFF2-40B4-BE49-F238E27FC236}">
                <a16:creationId xmlns="" xmlns:a16="http://schemas.microsoft.com/office/drawing/2014/main" id="{30493F75-CDB4-45AF-99A8-FC741449164F}"/>
              </a:ext>
            </a:extLst>
          </p:cNvPr>
          <p:cNvSpPr txBox="1"/>
          <p:nvPr/>
        </p:nvSpPr>
        <p:spPr bwMode="auto">
          <a:xfrm>
            <a:off x="726467" y="1248967"/>
            <a:ext cx="5314429" cy="324063"/>
          </a:xfrm>
          <a:prstGeom prst="rect">
            <a:avLst/>
          </a:prstGeom>
          <a:noFill/>
        </p:spPr>
        <p:txBody>
          <a:bodyPr wrap="square">
            <a:spAutoFit/>
            <a:scene3d>
              <a:camera prst="orthographicFront"/>
              <a:lightRig rig="threePt" dir="t"/>
            </a:scene3d>
            <a:sp3d contourW="12700"/>
          </a:bodyPr>
          <a:lstStyle/>
          <a:p>
            <a:pPr algn="ctr" defTabSz="344272">
              <a:defRPr/>
            </a:pPr>
            <a:r>
              <a:rPr lang="en-US" altLang="zh-TW" sz="1506" b="1" dirty="0">
                <a:solidFill>
                  <a:srgbClr val="44546A">
                    <a:lumMod val="75000"/>
                  </a:srgbClr>
                </a:solidFill>
                <a:latin typeface="Times New Roman" panose="02020603050405020304" pitchFamily="18" charset="0"/>
                <a:ea typeface="標楷體" panose="03000509000000000000" pitchFamily="65" charset="-120"/>
                <a:cs typeface="Times New Roman" panose="02020603050405020304" pitchFamily="18" charset="0"/>
              </a:rPr>
              <a:t>GORE‑TEX</a:t>
            </a:r>
            <a:r>
              <a:rPr lang="zh-TW" altLang="en-US" sz="1506" b="1" dirty="0">
                <a:solidFill>
                  <a:srgbClr val="44546A">
                    <a:lumMod val="75000"/>
                  </a:srgbClr>
                </a:solidFill>
                <a:latin typeface="Times New Roman" panose="02020603050405020304" pitchFamily="18" charset="0"/>
                <a:ea typeface="標楷體" panose="03000509000000000000" pitchFamily="65" charset="-120"/>
                <a:cs typeface="Times New Roman" panose="02020603050405020304" pitchFamily="18" charset="0"/>
              </a:rPr>
              <a:t>產品家族中每項產品技術均具備三大核心優勢：</a:t>
            </a:r>
          </a:p>
        </p:txBody>
      </p:sp>
      <p:sp>
        <p:nvSpPr>
          <p:cNvPr id="7" name="文本框 27">
            <a:extLst>
              <a:ext uri="{FF2B5EF4-FFF2-40B4-BE49-F238E27FC236}">
                <a16:creationId xmlns="" xmlns:a16="http://schemas.microsoft.com/office/drawing/2014/main" id="{DF14716A-0BDE-4610-AF11-1EA5B4867C7B}"/>
              </a:ext>
            </a:extLst>
          </p:cNvPr>
          <p:cNvSpPr txBox="1"/>
          <p:nvPr/>
        </p:nvSpPr>
        <p:spPr bwMode="auto">
          <a:xfrm>
            <a:off x="2323915" y="2637959"/>
            <a:ext cx="1163932" cy="370422"/>
          </a:xfrm>
          <a:prstGeom prst="rect">
            <a:avLst/>
          </a:prstGeom>
          <a:noFill/>
        </p:spPr>
        <p:txBody>
          <a:bodyPr wrap="square">
            <a:spAutoFit/>
            <a:scene3d>
              <a:camera prst="orthographicFront"/>
              <a:lightRig rig="threePt" dir="t"/>
            </a:scene3d>
            <a:sp3d contourW="12700"/>
          </a:bodyPr>
          <a:lstStyle/>
          <a:p>
            <a:pPr algn="dist" defTabSz="344272">
              <a:defRPr/>
            </a:pPr>
            <a:r>
              <a:rPr lang="zh-CN" altLang="en-US" sz="1807"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高度透氣</a:t>
            </a:r>
          </a:p>
        </p:txBody>
      </p:sp>
      <p:sp>
        <p:nvSpPr>
          <p:cNvPr id="8" name="文本框 27">
            <a:extLst>
              <a:ext uri="{FF2B5EF4-FFF2-40B4-BE49-F238E27FC236}">
                <a16:creationId xmlns="" xmlns:a16="http://schemas.microsoft.com/office/drawing/2014/main" id="{DF14716A-0BDE-4610-AF11-1EA5B4867C7B}"/>
              </a:ext>
            </a:extLst>
          </p:cNvPr>
          <p:cNvSpPr txBox="1"/>
          <p:nvPr/>
        </p:nvSpPr>
        <p:spPr bwMode="auto">
          <a:xfrm>
            <a:off x="3597943" y="2634125"/>
            <a:ext cx="1143356" cy="370422"/>
          </a:xfrm>
          <a:prstGeom prst="rect">
            <a:avLst/>
          </a:prstGeom>
          <a:noFill/>
        </p:spPr>
        <p:txBody>
          <a:bodyPr wrap="square">
            <a:spAutoFit/>
            <a:scene3d>
              <a:camera prst="orthographicFront"/>
              <a:lightRig rig="threePt" dir="t"/>
            </a:scene3d>
            <a:sp3d contourW="12700"/>
          </a:bodyPr>
          <a:lstStyle/>
          <a:p>
            <a:pPr algn="dist" defTabSz="344272">
              <a:defRPr/>
            </a:pPr>
            <a:r>
              <a:rPr lang="zh-TW" altLang="en-US" sz="1807"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防風保暖</a:t>
            </a:r>
            <a:endParaRPr lang="zh-CN" altLang="en-US" sz="1807"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8010041" y="1978654"/>
            <a:ext cx="3146238" cy="926407"/>
          </a:xfrm>
          <a:prstGeom prst="rect">
            <a:avLst/>
          </a:prstGeom>
          <a:noFill/>
        </p:spPr>
        <p:txBody>
          <a:bodyPr wrap="square" rtlCol="0">
            <a:spAutoFit/>
          </a:bodyPr>
          <a:lstStyle/>
          <a:p>
            <a:pPr defTabSz="344272"/>
            <a:r>
              <a:rPr lang="zh-TW" altLang="en-US" sz="1355" b="1" cap="all"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全方位高度透氣、持久防水、 針對戶外探險提供舒適性及防護性。</a:t>
            </a:r>
            <a:endParaRPr lang="en-US" altLang="zh-TW" sz="1355" b="1" cap="all"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defTabSz="344272"/>
            <a:r>
              <a:rPr lang="en-US" altLang="zh-TW" sz="1355"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355"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endParaRPr lang="en-US" altLang="zh-TW"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p:cNvPicPr>
            <a:picLocks noChangeAspect="1"/>
          </p:cNvPicPr>
          <p:nvPr/>
        </p:nvPicPr>
        <p:blipFill>
          <a:blip r:embed="rId8"/>
          <a:stretch>
            <a:fillRect/>
          </a:stretch>
        </p:blipFill>
        <p:spPr>
          <a:xfrm>
            <a:off x="6876740" y="1991931"/>
            <a:ext cx="1056552" cy="934642"/>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6401" y="3008257"/>
            <a:ext cx="1077903" cy="1077903"/>
          </a:xfrm>
          <a:prstGeom prst="rect">
            <a:avLst/>
          </a:prstGeom>
        </p:spPr>
      </p:pic>
      <p:sp>
        <p:nvSpPr>
          <p:cNvPr id="12" name="文字方塊 11"/>
          <p:cNvSpPr txBox="1"/>
          <p:nvPr/>
        </p:nvSpPr>
        <p:spPr>
          <a:xfrm>
            <a:off x="3487847" y="5228513"/>
            <a:ext cx="5953645" cy="741100"/>
          </a:xfrm>
          <a:prstGeom prst="rect">
            <a:avLst/>
          </a:prstGeom>
          <a:noFill/>
        </p:spPr>
        <p:txBody>
          <a:bodyPr wrap="square" rtlCol="0">
            <a:spAutoFit/>
          </a:bodyPr>
          <a:lstStyle/>
          <a:p>
            <a:pPr defTabSz="344272"/>
            <a:r>
              <a:rPr lang="zh-TW" altLang="en-US" sz="1506"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鞋底開窗結構</a:t>
            </a:r>
            <a:endParaRPr lang="en-US" altLang="zh-TW" sz="1506"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defTabSz="344272"/>
            <a:r>
              <a:rPr lang="zh-TW" altLang="en-US"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全方位高度透氣的鞋面、鞋底側面開窗</a:t>
            </a:r>
            <a:r>
              <a:rPr lang="en-US" altLang="zh-TW"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透氣</a:t>
            </a:r>
            <a:r>
              <a:rPr lang="en-US" altLang="zh-TW"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或鞋底開窗</a:t>
            </a:r>
            <a:r>
              <a:rPr lang="en-US" altLang="zh-TW"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系統能夠確保</a:t>
            </a:r>
            <a:r>
              <a:rPr lang="en-US" altLang="zh-TW"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360</a:t>
            </a:r>
            <a:r>
              <a:rPr lang="zh-TW" altLang="en-US" sz="135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度地進行排濕和熱傳遞，甚至連鞋底也透氣。</a:t>
            </a:r>
          </a:p>
        </p:txBody>
      </p:sp>
      <p:grpSp>
        <p:nvGrpSpPr>
          <p:cNvPr id="13" name="群組 12"/>
          <p:cNvGrpSpPr/>
          <p:nvPr/>
        </p:nvGrpSpPr>
        <p:grpSpPr>
          <a:xfrm>
            <a:off x="903508" y="3921035"/>
            <a:ext cx="2552267" cy="2179383"/>
            <a:chOff x="2257922" y="3705726"/>
            <a:chExt cx="2446425" cy="2406316"/>
          </a:xfrm>
        </p:grpSpPr>
        <p:sp>
          <p:nvSpPr>
            <p:cNvPr id="14" name="矩形 13"/>
            <p:cNvSpPr/>
            <p:nvPr/>
          </p:nvSpPr>
          <p:spPr>
            <a:xfrm>
              <a:off x="2347200" y="3705726"/>
              <a:ext cx="2357147" cy="24063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4272"/>
              <a:endParaRPr lang="zh-TW" altLang="en-US" sz="1355">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圖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7922" y="3727101"/>
              <a:ext cx="2384941" cy="2384941"/>
            </a:xfrm>
            <a:prstGeom prst="rect">
              <a:avLst/>
            </a:prstGeom>
          </p:spPr>
        </p:pic>
      </p:grpSp>
      <p:sp>
        <p:nvSpPr>
          <p:cNvPr id="16" name="文字方塊 15"/>
          <p:cNvSpPr txBox="1"/>
          <p:nvPr/>
        </p:nvSpPr>
        <p:spPr>
          <a:xfrm>
            <a:off x="8087234" y="2989081"/>
            <a:ext cx="2991851" cy="2031325"/>
          </a:xfrm>
          <a:prstGeom prst="rect">
            <a:avLst/>
          </a:prstGeom>
          <a:noFill/>
        </p:spPr>
        <p:txBody>
          <a:bodyPr wrap="square" rtlCol="0">
            <a:spAutoFit/>
          </a:bodyPr>
          <a:lstStyle/>
          <a:p>
            <a:pPr algn="dist"/>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GORE‑TEX SURROUND®</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鞋品能保證雙腳</a:t>
            </a:r>
            <a:r>
              <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全面透氣</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，並提供持久防水保證。真正獨特的結構能讓熱氣和汗氣從雙腳排出，從各個方向散熱，包括通過鞋底散熱。該款高度透氣的</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GORE-TEX</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鞋的技術，即使在溫暖的天氣條件下，也能實現舒適性和保護功能的最佳平衡。</a:t>
            </a:r>
            <a:endPar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dist"/>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p:cNvSpPr txBox="1"/>
          <p:nvPr/>
        </p:nvSpPr>
        <p:spPr>
          <a:xfrm>
            <a:off x="10150036" y="5975031"/>
            <a:ext cx="1577676" cy="276999"/>
          </a:xfrm>
          <a:prstGeom prst="rect">
            <a:avLst/>
          </a:prstGeom>
          <a:noFill/>
        </p:spPr>
        <p:txBody>
          <a:bodyPr wrap="none" rtlCol="0">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GTX</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官網</a:t>
            </a:r>
          </a:p>
        </p:txBody>
      </p:sp>
      <p:grpSp>
        <p:nvGrpSpPr>
          <p:cNvPr id="18" name="组合 20">
            <a:extLst>
              <a:ext uri="{FF2B5EF4-FFF2-40B4-BE49-F238E27FC236}">
                <a16:creationId xmlns="" xmlns:a16="http://schemas.microsoft.com/office/drawing/2014/main" id="{24AB76CC-DF0F-428E-9EEA-692E06A70CFD}"/>
              </a:ext>
            </a:extLst>
          </p:cNvPr>
          <p:cNvGrpSpPr/>
          <p:nvPr/>
        </p:nvGrpSpPr>
        <p:grpSpPr>
          <a:xfrm>
            <a:off x="307723" y="220674"/>
            <a:ext cx="2183781" cy="646331"/>
            <a:chOff x="568443" y="207973"/>
            <a:chExt cx="2183781" cy="646332"/>
          </a:xfrm>
        </p:grpSpPr>
        <p:sp>
          <p:nvSpPr>
            <p:cNvPr id="19" name="文本框 23">
              <a:extLst>
                <a:ext uri="{FF2B5EF4-FFF2-40B4-BE49-F238E27FC236}">
                  <a16:creationId xmlns="" xmlns:a16="http://schemas.microsoft.com/office/drawing/2014/main" id="{72522057-64A4-461F-82BE-787869ACF4ED}"/>
                </a:ext>
              </a:extLst>
            </p:cNvPr>
            <p:cNvSpPr txBox="1"/>
            <p:nvPr/>
          </p:nvSpPr>
          <p:spPr>
            <a:xfrm>
              <a:off x="720899" y="207973"/>
              <a:ext cx="2031325" cy="646332"/>
            </a:xfrm>
            <a:prstGeom prst="rect">
              <a:avLst/>
            </a:prstGeom>
            <a:noFill/>
          </p:spPr>
          <p:txBody>
            <a:bodyPr wrap="none" rtlCol="0">
              <a:spAutoFit/>
            </a:bodyPr>
            <a:lstStyle/>
            <a:p>
              <a:r>
                <a:rPr lang="zh-TW"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rPr>
                <a:t>技術優勢</a:t>
              </a:r>
              <a:endParaRPr lang="zh-CN" altLang="en-US" sz="3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sym typeface="FZHei-B01S" panose="02010601030101010101" pitchFamily="2" charset="-122"/>
              </a:endParaRPr>
            </a:p>
          </p:txBody>
        </p:sp>
        <p:sp>
          <p:nvSpPr>
            <p:cNvPr id="20" name="等腰三角形 19">
              <a:extLst>
                <a:ext uri="{FF2B5EF4-FFF2-40B4-BE49-F238E27FC236}">
                  <a16:creationId xmlns="" xmlns:a16="http://schemas.microsoft.com/office/drawing/2014/main" id="{5E3CCF28-004B-4151-BE04-72B785D5546D}"/>
                </a:ext>
              </a:extLst>
            </p:cNvPr>
            <p:cNvSpPr/>
            <p:nvPr/>
          </p:nvSpPr>
          <p:spPr>
            <a:xfrm rot="16200000" flipH="1" flipV="1">
              <a:off x="492509" y="454912"/>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prstClr val="white"/>
                </a:solidFill>
                <a:latin typeface="Times New Roman" panose="02020603050405020304" pitchFamily="18" charset="0"/>
                <a:ea typeface="FZHei-B01S" panose="02010601030101010101" pitchFamily="2" charset="-122"/>
                <a:cs typeface="Times New Roman" panose="02020603050405020304" pitchFamily="18" charset="0"/>
                <a:sym typeface="FZHei-B01S" panose="02010601030101010101" pitchFamily="2" charset="-122"/>
              </a:endParaRPr>
            </a:p>
          </p:txBody>
        </p:sp>
      </p:grpSp>
    </p:spTree>
    <p:extLst>
      <p:ext uri="{BB962C8B-B14F-4D97-AF65-F5344CB8AC3E}">
        <p14:creationId xmlns:p14="http://schemas.microsoft.com/office/powerpoint/2010/main" val="8686231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自訂 4">
    <a:dk1>
      <a:srgbClr val="4D1F1C"/>
    </a:dk1>
    <a:lt1>
      <a:sysClr val="window" lastClr="FFFFFF"/>
    </a:lt1>
    <a:dk2>
      <a:srgbClr val="3F0040"/>
    </a:dk2>
    <a:lt2>
      <a:srgbClr val="EEECE1"/>
    </a:lt2>
    <a:accent1>
      <a:srgbClr val="F4760D"/>
    </a:accent1>
    <a:accent2>
      <a:srgbClr val="DDD9C3"/>
    </a:accent2>
    <a:accent3>
      <a:srgbClr val="E8C3C1"/>
    </a:accent3>
    <a:accent4>
      <a:srgbClr val="CB7773"/>
    </a:accent4>
    <a:accent5>
      <a:srgbClr val="AD4540"/>
    </a:accent5>
    <a:accent6>
      <a:srgbClr val="DFADAB"/>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5469</TotalTime>
  <Words>1647</Words>
  <Application>Microsoft Office PowerPoint</Application>
  <PresentationFormat>自訂</PresentationFormat>
  <Paragraphs>628</Paragraphs>
  <Slides>26</Slides>
  <Notes>2</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nina</dc:creator>
  <cp:lastModifiedBy>.</cp:lastModifiedBy>
  <cp:revision>327</cp:revision>
  <cp:lastPrinted>2024-07-19T02:11:48Z</cp:lastPrinted>
  <dcterms:created xsi:type="dcterms:W3CDTF">2024-04-02T06:02:01Z</dcterms:created>
  <dcterms:modified xsi:type="dcterms:W3CDTF">2024-12-12T06:21:33Z</dcterms:modified>
</cp:coreProperties>
</file>